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481" r:id="rId3"/>
    <p:sldId id="269" r:id="rId4"/>
    <p:sldId id="485" r:id="rId5"/>
    <p:sldId id="487" r:id="rId6"/>
    <p:sldId id="491" r:id="rId7"/>
    <p:sldId id="492" r:id="rId8"/>
    <p:sldId id="498" r:id="rId9"/>
    <p:sldId id="484" r:id="rId1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649"/>
    <a:srgbClr val="42B48E"/>
    <a:srgbClr val="345652"/>
    <a:srgbClr val="5C9A93"/>
    <a:srgbClr val="779681"/>
    <a:srgbClr val="C8D6D3"/>
    <a:srgbClr val="759680"/>
    <a:srgbClr val="F949E0"/>
    <a:srgbClr val="800E5F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1241" autoAdjust="0"/>
  </p:normalViewPr>
  <p:slideViewPr>
    <p:cSldViewPr snapToGrid="0">
      <p:cViewPr varScale="1">
        <p:scale>
          <a:sx n="41" d="100"/>
          <a:sy n="41" d="100"/>
        </p:scale>
        <p:origin x="1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76B0-9263-454F-9859-A6AC25262BA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E49D9-9C20-4F51-AA88-4CEE20ADF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93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CA1FD-89A3-496E-9185-AEB7AE0E048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58F90-2AC1-4D48-A62E-ECAB425D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58F90-2AC1-4D48-A62E-ECAB425D9A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8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58F90-2AC1-4D48-A62E-ECAB425D9A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58F90-2AC1-4D48-A62E-ECAB425D9A4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1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58F90-2AC1-4D48-A62E-ECAB425D9A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48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8F90-2AC1-4D48-A62E-ECAB425D9A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8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8F90-2AC1-4D48-A62E-ECAB425D9A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6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58F90-2AC1-4D48-A62E-ECAB425D9A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7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B74FE-D3FF-C93B-7C3E-5A6C9A98B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258529"/>
            <a:ext cx="9601200" cy="225143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8230E1-9F68-8985-D8A7-AED7E11E9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602038"/>
            <a:ext cx="96012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A0927-D5FB-A749-8D70-D65DB1DB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DAF5EB-D28F-CB1C-08C6-D48DCF3D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49ADDC-A198-B893-D405-4E898534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0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C60BD-4DE9-26A4-02DE-4DD51E14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8AEA3B-23FE-BD17-27B5-2DEF0350A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D2FCC-E18B-6D98-F1E8-B20B188D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B2B55-D1B6-57B8-E3A6-C32BB386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83D81-6911-A9C7-F278-08D1EA8E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4A094D-FC13-15A3-7375-6C41A1608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07689"/>
            <a:ext cx="2171700" cy="48692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CBFE79-25B7-575B-74DD-F43BFF9B3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95400" y="1307689"/>
            <a:ext cx="7277100" cy="486927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2D5BB5-C132-3A48-6941-55BD22FF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FD206-718E-9C8F-67FC-3014F060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059AA-27B4-1A11-9A29-AED350EC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8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39520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066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7638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64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08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29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83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59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19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F2E44-3508-2D45-1638-CA2F3F7C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0C9364-4A6C-B538-2F68-B6AA9BF7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70AAC8-7BC2-17CB-B5B5-0D3D1946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4CA4F7-DCDD-FF0D-2951-9314BA2E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95F42-FD1A-FCFE-9967-4AE6DFB0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96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188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87789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39520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5035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2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87816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 type="title">
  <p:cSld name="Заголовок и подзаголовок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0" descr="Изображени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60" y="271991"/>
            <a:ext cx="1414745" cy="3997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E7FB3-C0A1-CE61-181C-41475BA8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709738"/>
            <a:ext cx="95885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9FBCE-C764-1970-363A-DCA4E1863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4589463"/>
            <a:ext cx="95885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7D1E2-35AE-9186-E6DD-2898D443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BA01C-E326-AE9B-B0A1-ADD09A0C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A0FD70-35FE-B7AE-2D65-0941763E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9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7E582-B534-5717-B745-945A4D2E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6BF6D-95A9-59FC-22D2-25D48D31C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2246877"/>
            <a:ext cx="4724400" cy="393008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801C2-4106-AF16-54C3-8CC6BBB8B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6875"/>
            <a:ext cx="4724400" cy="3930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90CF33-AB00-8DC9-69FD-7CADB29F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8B05A9-CF06-FA10-1FFA-8B7F94EB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9AA78E-617E-B8C6-0D78-620AE7DE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EFBCD-4E46-3384-72B1-8720A70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97859"/>
            <a:ext cx="9601200" cy="930888"/>
          </a:xfr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63D85C-E029-4EE4-F225-1A03EC4E9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224" y="2233458"/>
            <a:ext cx="4702175" cy="6548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18BDBD-15A7-6FBF-AB78-E6A31B615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890683"/>
            <a:ext cx="4702175" cy="32989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9D9933-0D35-32BA-FEC4-A3607F0E6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33457"/>
            <a:ext cx="4724400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DDAC44-CA73-B48E-D27A-46B5BA034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88327"/>
            <a:ext cx="4724400" cy="330133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647EA6-98F3-A5D4-6B46-72CB9D87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088F62-B6B8-1BB3-70E6-67D8F669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8BDA60-767B-883A-8192-6592F06B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3AE5A-1F53-7452-DD14-49E66687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E06912-23C4-D1F5-45F4-B75152B1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5BFE03-287A-B547-6688-A7A46123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276160-9F1A-BF85-D774-3DD49A3F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0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5E401C-2384-6B76-8C5A-2E9653B4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1BE980-0963-B54D-94FF-754F6B1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A03DC-FE52-3A9B-D72A-BF562357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F7DF2-111A-E1DD-E760-5A922832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68361"/>
            <a:ext cx="3650226" cy="9981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F4483-0ADF-E7B6-3EA6-C6AC3A4D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68361"/>
            <a:ext cx="5713412" cy="45926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38BDAD-E396-2530-54A3-93A15BC84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271252"/>
            <a:ext cx="3650226" cy="35977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EF0E-B03D-0CBF-D759-4D996EA3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EA867D-4E92-6488-D9F1-3FF372B7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5D741E-CAAA-0EC8-F872-EC206B2D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E7C9E-849A-FB41-57B4-F55C4925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68361"/>
            <a:ext cx="3476625" cy="10005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61074E-BE14-F393-AC66-CCF054D56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68361"/>
            <a:ext cx="5713412" cy="45926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0C4961-2EC7-5C8D-42C6-7FC1C5B78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271252"/>
            <a:ext cx="3476625" cy="35977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23318-D8E7-291A-F879-B33A48E8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229320-6794-F9D4-FA29-181AE5B8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3F3FA-B99A-C38B-30BE-7DA40AB6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8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B7EA34-3FE9-99CD-0875-7DF1D35AF87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AB487-DFAA-51C9-8EE8-4F3D5FF1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88027"/>
            <a:ext cx="9601200" cy="95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5EE0F0-93B0-53DD-E396-271C2AED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51587"/>
            <a:ext cx="9601200" cy="392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4D11A0-0F77-A2B6-D11A-6BBEB1781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3610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A457-F1D4-46DA-920C-6AC9BF50771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FF84F-6A00-F32F-CFCC-7661426A6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BB167B-85A0-B078-E054-05E18F95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89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D38AE-0F35-9B5B-BE07-681C2E690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392" y="1140904"/>
            <a:ext cx="10056608" cy="2694118"/>
          </a:xfrm>
        </p:spPr>
        <p:txBody>
          <a:bodyPr>
            <a:noAutofit/>
          </a:bodyPr>
          <a:lstStyle/>
          <a:p>
            <a:r>
              <a:rPr lang="ru-RU" sz="4000" dirty="0"/>
              <a:t>Проект «Моя первая профессия» в школах Санкт-Петербурга. Осознанная профориентация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97166" y="5041784"/>
            <a:ext cx="6157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Шацкая Ольга Олеговна, </a:t>
            </a:r>
            <a:r>
              <a:rPr lang="ru-RU" sz="2000" b="1" dirty="0" err="1"/>
              <a:t>к.п.н</a:t>
            </a:r>
            <a:r>
              <a:rPr lang="ru-RU" sz="2000" b="1" dirty="0"/>
              <a:t>., руководитель Центра образовательных программ </a:t>
            </a:r>
          </a:p>
          <a:p>
            <a:r>
              <a:rPr lang="ru-RU" sz="2000" b="1" dirty="0"/>
              <a:t>ГБНОУ ЦОПП СПб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857" y="1"/>
            <a:ext cx="1110144" cy="1140902"/>
          </a:xfrm>
          <a:prstGeom prst="rect">
            <a:avLst/>
          </a:prstGeom>
          <a:solidFill>
            <a:schemeClr val="accent6">
              <a:lumMod val="20000"/>
              <a:lumOff val="80000"/>
              <a:alpha val="26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2988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21E7BC-4B78-CBB2-E70D-0F2B19B0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443" y="2167916"/>
            <a:ext cx="9179114" cy="392017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-RU" dirty="0">
                <a:solidFill>
                  <a:srgbClr val="345652"/>
                </a:solidFill>
              </a:rPr>
              <a:t>повышение качества и доступности профессионального обучения и получение обучающимися вместе с аттестатом о среднем образовании свидетельства о профессиональном обучении через создание единого образовательного пространства и формирование индивидуальной профессиональной траектории</a:t>
            </a:r>
            <a:endParaRPr lang="ru-RU" sz="1400" b="1" dirty="0">
              <a:solidFill>
                <a:srgbClr val="34565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8300" y="1583141"/>
            <a:ext cx="9935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45652"/>
                </a:solidFill>
              </a:rPr>
              <a:t>Цель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70428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77">
            <a:extLst>
              <a:ext uri="{FF2B5EF4-FFF2-40B4-BE49-F238E27FC236}">
                <a16:creationId xmlns:a16="http://schemas.microsoft.com/office/drawing/2014/main" id="{5072CC74-C16C-44F6-A935-3CFA82A932BB}"/>
              </a:ext>
            </a:extLst>
          </p:cNvPr>
          <p:cNvSpPr/>
          <p:nvPr/>
        </p:nvSpPr>
        <p:spPr>
          <a:xfrm>
            <a:off x="4509838" y="2479223"/>
            <a:ext cx="3143266" cy="2979747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014247-2F7E-4F81-AFC4-D91B3899E2B0}"/>
              </a:ext>
            </a:extLst>
          </p:cNvPr>
          <p:cNvSpPr/>
          <p:nvPr/>
        </p:nvSpPr>
        <p:spPr>
          <a:xfrm>
            <a:off x="5193906" y="3092770"/>
            <a:ext cx="1787662" cy="1694664"/>
          </a:xfrm>
          <a:prstGeom prst="ellips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C1A8C9F8-88DF-4B01-B386-B2486DF492BE}"/>
              </a:ext>
            </a:extLst>
          </p:cNvPr>
          <p:cNvSpPr/>
          <p:nvPr/>
        </p:nvSpPr>
        <p:spPr>
          <a:xfrm>
            <a:off x="4152175" y="2158432"/>
            <a:ext cx="3852037" cy="3651646"/>
          </a:xfrm>
          <a:prstGeom prst="donut">
            <a:avLst>
              <a:gd name="adj" fmla="val 378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8CC2237-2FA0-4770-9123-90512F7A19C3}"/>
              </a:ext>
            </a:extLst>
          </p:cNvPr>
          <p:cNvGrpSpPr/>
          <p:nvPr/>
        </p:nvGrpSpPr>
        <p:grpSpPr>
          <a:xfrm>
            <a:off x="4743438" y="1719583"/>
            <a:ext cx="988185" cy="1406140"/>
            <a:chOff x="4752573" y="1656131"/>
            <a:chExt cx="979049" cy="1469591"/>
          </a:xfrm>
          <a:solidFill>
            <a:srgbClr val="4CB894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14E731-9BA1-4152-8B28-6B1E74C45A0A}"/>
                </a:ext>
              </a:extLst>
            </p:cNvPr>
            <p:cNvGrpSpPr/>
            <p:nvPr/>
          </p:nvGrpSpPr>
          <p:grpSpPr>
            <a:xfrm rot="19800000">
              <a:off x="4752573" y="1656131"/>
              <a:ext cx="979049" cy="1469591"/>
              <a:chOff x="5093002" y="2426934"/>
              <a:chExt cx="2232248" cy="3350691"/>
            </a:xfrm>
            <a:grpFill/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BCB0A9C-A36E-44F6-91BA-3EA65EA31DE3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6" name="Oval 1">
                  <a:extLst>
                    <a:ext uri="{FF2B5EF4-FFF2-40B4-BE49-F238E27FC236}">
                      <a16:creationId xmlns:a16="http://schemas.microsoft.com/office/drawing/2014/main" id="{807FD890-6C69-4BFD-B5A2-5BF3CA40F740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Oval 1">
                  <a:extLst>
                    <a:ext uri="{FF2B5EF4-FFF2-40B4-BE49-F238E27FC236}">
                      <a16:creationId xmlns:a16="http://schemas.microsoft.com/office/drawing/2014/main" id="{7CA081D7-D1F1-44CA-A26E-04B12E5EB63B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8" name="Oval 1">
                  <a:extLst>
                    <a:ext uri="{FF2B5EF4-FFF2-40B4-BE49-F238E27FC236}">
                      <a16:creationId xmlns:a16="http://schemas.microsoft.com/office/drawing/2014/main" id="{96ED67CC-FE21-43E5-B67A-C021B50EC04D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9" name="Oval 1">
                  <a:extLst>
                    <a:ext uri="{FF2B5EF4-FFF2-40B4-BE49-F238E27FC236}">
                      <a16:creationId xmlns:a16="http://schemas.microsoft.com/office/drawing/2014/main" id="{24EEB80F-B00A-4B2C-89BB-EAAC663AFC3A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Block Arc 14">
                <a:extLst>
                  <a:ext uri="{FF2B5EF4-FFF2-40B4-BE49-F238E27FC236}">
                    <a16:creationId xmlns:a16="http://schemas.microsoft.com/office/drawing/2014/main" id="{5070D60C-1D5F-424D-9EC9-3BD5CA2B1C06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E098005-C01B-452B-A315-7DB5891BE9FE}"/>
                </a:ext>
              </a:extLst>
            </p:cNvPr>
            <p:cNvSpPr/>
            <p:nvPr/>
          </p:nvSpPr>
          <p:spPr>
            <a:xfrm>
              <a:off x="4783317" y="1842370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BF4B0A0-52C7-4E7D-AC0A-327C818316C7}"/>
              </a:ext>
            </a:extLst>
          </p:cNvPr>
          <p:cNvGrpSpPr/>
          <p:nvPr/>
        </p:nvGrpSpPr>
        <p:grpSpPr>
          <a:xfrm>
            <a:off x="3657600" y="3454615"/>
            <a:ext cx="1483305" cy="936778"/>
            <a:chOff x="3671313" y="3412343"/>
            <a:chExt cx="1469591" cy="979049"/>
          </a:xfrm>
          <a:solidFill>
            <a:srgbClr val="008F00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BE3773-ABE6-4A9E-B7D8-14492DDCD203}"/>
                </a:ext>
              </a:extLst>
            </p:cNvPr>
            <p:cNvGrpSpPr/>
            <p:nvPr/>
          </p:nvGrpSpPr>
          <p:grpSpPr>
            <a:xfrm rot="16200000">
              <a:off x="3916584" y="3167072"/>
              <a:ext cx="979049" cy="1469591"/>
              <a:chOff x="5093002" y="2426934"/>
              <a:chExt cx="2232248" cy="3350691"/>
            </a:xfrm>
            <a:grpFill/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54F3AE3-637E-4E94-A3BF-272926AF563C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23" name="Oval 1">
                  <a:extLst>
                    <a:ext uri="{FF2B5EF4-FFF2-40B4-BE49-F238E27FC236}">
                      <a16:creationId xmlns:a16="http://schemas.microsoft.com/office/drawing/2014/main" id="{4DED4937-CA19-4053-B7C8-FC58ACE110FD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Oval 1">
                  <a:extLst>
                    <a:ext uri="{FF2B5EF4-FFF2-40B4-BE49-F238E27FC236}">
                      <a16:creationId xmlns:a16="http://schemas.microsoft.com/office/drawing/2014/main" id="{A526BB70-7BF9-4693-B209-F9635F438232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Oval 1">
                  <a:extLst>
                    <a:ext uri="{FF2B5EF4-FFF2-40B4-BE49-F238E27FC236}">
                      <a16:creationId xmlns:a16="http://schemas.microsoft.com/office/drawing/2014/main" id="{1B466E95-EDCB-4FCC-9626-A10AAE23445C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6" name="Oval 1">
                  <a:extLst>
                    <a:ext uri="{FF2B5EF4-FFF2-40B4-BE49-F238E27FC236}">
                      <a16:creationId xmlns:a16="http://schemas.microsoft.com/office/drawing/2014/main" id="{3D0F0EFC-F06B-4862-896A-0010A9D5A16B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4F95EEA9-EE39-4833-A324-2C823E4498A6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F574DE2-63BE-4D85-9F3A-BE0265F500DC}"/>
                </a:ext>
              </a:extLst>
            </p:cNvPr>
            <p:cNvSpPr/>
            <p:nvPr/>
          </p:nvSpPr>
          <p:spPr>
            <a:xfrm>
              <a:off x="3807045" y="3565723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B8E89C-A236-4C8A-8CB1-E76F4049F931}"/>
              </a:ext>
            </a:extLst>
          </p:cNvPr>
          <p:cNvGrpSpPr/>
          <p:nvPr/>
        </p:nvGrpSpPr>
        <p:grpSpPr>
          <a:xfrm>
            <a:off x="4741138" y="4758644"/>
            <a:ext cx="988185" cy="1406140"/>
            <a:chOff x="4752573" y="4644247"/>
            <a:chExt cx="979049" cy="1469591"/>
          </a:xfrm>
          <a:solidFill>
            <a:schemeClr val="bg1">
              <a:lumMod val="5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4BFA2F-D7F3-4FFC-996A-998EBCE1C240}"/>
                </a:ext>
              </a:extLst>
            </p:cNvPr>
            <p:cNvGrpSpPr/>
            <p:nvPr/>
          </p:nvGrpSpPr>
          <p:grpSpPr>
            <a:xfrm rot="12600000">
              <a:off x="4752573" y="4644247"/>
              <a:ext cx="979049" cy="1469591"/>
              <a:chOff x="5093002" y="2426934"/>
              <a:chExt cx="2232248" cy="3350691"/>
            </a:xfrm>
            <a:grpFill/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E92B638-F29E-4CFB-9DB7-5F62E101F03B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9" name="Oval 1">
                  <a:extLst>
                    <a:ext uri="{FF2B5EF4-FFF2-40B4-BE49-F238E27FC236}">
                      <a16:creationId xmlns:a16="http://schemas.microsoft.com/office/drawing/2014/main" id="{2769D390-C98B-4543-9222-CEC37A0419F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" name="Oval 1">
                  <a:extLst>
                    <a:ext uri="{FF2B5EF4-FFF2-40B4-BE49-F238E27FC236}">
                      <a16:creationId xmlns:a16="http://schemas.microsoft.com/office/drawing/2014/main" id="{9ECA9BBC-475B-47E0-8EEE-87A1AC70CE86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Oval 1">
                  <a:extLst>
                    <a:ext uri="{FF2B5EF4-FFF2-40B4-BE49-F238E27FC236}">
                      <a16:creationId xmlns:a16="http://schemas.microsoft.com/office/drawing/2014/main" id="{F414987A-76A1-4CBD-AFE2-3D69308BB14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" name="Oval 1">
                  <a:extLst>
                    <a:ext uri="{FF2B5EF4-FFF2-40B4-BE49-F238E27FC236}">
                      <a16:creationId xmlns:a16="http://schemas.microsoft.com/office/drawing/2014/main" id="{464ABF28-570E-49A4-8FB4-C4F77499E236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64871922-F53D-420D-BAAF-0960336CAC4F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E3D586E-B8B8-44C1-9346-819851E5097E}"/>
                </a:ext>
              </a:extLst>
            </p:cNvPr>
            <p:cNvSpPr/>
            <p:nvPr/>
          </p:nvSpPr>
          <p:spPr>
            <a:xfrm>
              <a:off x="4782465" y="5203112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25772BD-00EA-495B-B838-746403706536}"/>
              </a:ext>
            </a:extLst>
          </p:cNvPr>
          <p:cNvGrpSpPr/>
          <p:nvPr/>
        </p:nvGrpSpPr>
        <p:grpSpPr>
          <a:xfrm>
            <a:off x="7041404" y="3454615"/>
            <a:ext cx="1483305" cy="936778"/>
            <a:chOff x="7082764" y="3412343"/>
            <a:chExt cx="1469591" cy="979049"/>
          </a:xfrm>
          <a:solidFill>
            <a:srgbClr val="008F00"/>
          </a:solidFill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A77202B-30C0-4C0D-83CA-53835200ED7B}"/>
                </a:ext>
              </a:extLst>
            </p:cNvPr>
            <p:cNvGrpSpPr/>
            <p:nvPr/>
          </p:nvGrpSpPr>
          <p:grpSpPr>
            <a:xfrm rot="5400000" flipH="1">
              <a:off x="7328035" y="3167072"/>
              <a:ext cx="979049" cy="1469591"/>
              <a:chOff x="5093002" y="2426934"/>
              <a:chExt cx="2232248" cy="3350691"/>
            </a:xfrm>
            <a:grpFill/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2BD4E4A-0A51-4B0A-8F30-DABEE4B4053B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44" name="Oval 1">
                  <a:extLst>
                    <a:ext uri="{FF2B5EF4-FFF2-40B4-BE49-F238E27FC236}">
                      <a16:creationId xmlns:a16="http://schemas.microsoft.com/office/drawing/2014/main" id="{49CA30CB-9765-4E73-9E8F-A6BB873F0C8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5" name="Oval 1">
                  <a:extLst>
                    <a:ext uri="{FF2B5EF4-FFF2-40B4-BE49-F238E27FC236}">
                      <a16:creationId xmlns:a16="http://schemas.microsoft.com/office/drawing/2014/main" id="{C0EB8EDF-2FC1-4461-B359-5AD873679AAF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6" name="Oval 1">
                  <a:extLst>
                    <a:ext uri="{FF2B5EF4-FFF2-40B4-BE49-F238E27FC236}">
                      <a16:creationId xmlns:a16="http://schemas.microsoft.com/office/drawing/2014/main" id="{A4ED505A-98A2-442E-A583-D2545CAC48C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7" name="Oval 1">
                  <a:extLst>
                    <a:ext uri="{FF2B5EF4-FFF2-40B4-BE49-F238E27FC236}">
                      <a16:creationId xmlns:a16="http://schemas.microsoft.com/office/drawing/2014/main" id="{C6F6862F-DA41-403A-97C7-C6F2CFD1A581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805C344F-D5FF-4132-9F82-B67C8B60A67A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E8AA7BE-F87B-4365-B567-349E40E8A0CF}"/>
                </a:ext>
              </a:extLst>
            </p:cNvPr>
            <p:cNvSpPr/>
            <p:nvPr/>
          </p:nvSpPr>
          <p:spPr>
            <a:xfrm>
              <a:off x="7714086" y="3565723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CDDC6BA-F4F5-49F4-954D-8530DFB29BB9}"/>
              </a:ext>
            </a:extLst>
          </p:cNvPr>
          <p:cNvSpPr txBox="1"/>
          <p:nvPr/>
        </p:nvSpPr>
        <p:spPr>
          <a:xfrm>
            <a:off x="584421" y="2463867"/>
            <a:ext cx="2798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95A667-ED7A-47A7-945D-7ADD55E72BA6}"/>
              </a:ext>
            </a:extLst>
          </p:cNvPr>
          <p:cNvSpPr txBox="1"/>
          <p:nvPr/>
        </p:nvSpPr>
        <p:spPr>
          <a:xfrm>
            <a:off x="381203" y="4263801"/>
            <a:ext cx="2798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AB6624-E703-458D-BB1F-41DD4A9C2A45}"/>
              </a:ext>
            </a:extLst>
          </p:cNvPr>
          <p:cNvSpPr txBox="1"/>
          <p:nvPr/>
        </p:nvSpPr>
        <p:spPr>
          <a:xfrm>
            <a:off x="477527" y="5952427"/>
            <a:ext cx="2798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.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F8BD5F-0F6E-4AC5-8EA4-8A66A601A954}"/>
              </a:ext>
            </a:extLst>
          </p:cNvPr>
          <p:cNvSpPr txBox="1"/>
          <p:nvPr/>
        </p:nvSpPr>
        <p:spPr>
          <a:xfrm>
            <a:off x="8814364" y="6015415"/>
            <a:ext cx="2813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410E5F1-0431-45DB-B3C4-35302B4F8ADD}"/>
              </a:ext>
            </a:extLst>
          </p:cNvPr>
          <p:cNvGrpSpPr/>
          <p:nvPr/>
        </p:nvGrpSpPr>
        <p:grpSpPr>
          <a:xfrm>
            <a:off x="6482909" y="1725572"/>
            <a:ext cx="988185" cy="1406140"/>
            <a:chOff x="6492044" y="1662120"/>
            <a:chExt cx="979049" cy="1469591"/>
          </a:xfrm>
          <a:solidFill>
            <a:schemeClr val="bg1">
              <a:lumMod val="50000"/>
            </a:schemeClr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9ED823B-AE6E-4056-BEFA-7AC39707083D}"/>
                </a:ext>
              </a:extLst>
            </p:cNvPr>
            <p:cNvGrpSpPr/>
            <p:nvPr/>
          </p:nvGrpSpPr>
          <p:grpSpPr>
            <a:xfrm rot="1800000" flipH="1">
              <a:off x="6492044" y="1662120"/>
              <a:ext cx="979049" cy="1469591"/>
              <a:chOff x="5093002" y="2426934"/>
              <a:chExt cx="2232248" cy="3350691"/>
            </a:xfrm>
            <a:grpFill/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02B7D9A-5645-4788-8585-A9D8BEAA21F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30" name="Oval 1">
                  <a:extLst>
                    <a:ext uri="{FF2B5EF4-FFF2-40B4-BE49-F238E27FC236}">
                      <a16:creationId xmlns:a16="http://schemas.microsoft.com/office/drawing/2014/main" id="{0EA41BBE-8E7A-4D81-B4BE-8787E5C32F7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Oval 1">
                  <a:extLst>
                    <a:ext uri="{FF2B5EF4-FFF2-40B4-BE49-F238E27FC236}">
                      <a16:creationId xmlns:a16="http://schemas.microsoft.com/office/drawing/2014/main" id="{C9CD56CA-4CFF-4450-A749-ED7B55C0C963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2" name="Oval 1">
                  <a:extLst>
                    <a:ext uri="{FF2B5EF4-FFF2-40B4-BE49-F238E27FC236}">
                      <a16:creationId xmlns:a16="http://schemas.microsoft.com/office/drawing/2014/main" id="{E626FDE5-DD8E-4E43-89AB-9EE78BF1FE1F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3" name="Oval 1">
                  <a:extLst>
                    <a:ext uri="{FF2B5EF4-FFF2-40B4-BE49-F238E27FC236}">
                      <a16:creationId xmlns:a16="http://schemas.microsoft.com/office/drawing/2014/main" id="{DB10601A-1A5D-4E6F-A6E6-443F1594C90C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FB89C576-3961-4F7D-9927-46566B178BFC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A095E52-F192-4C5A-AB9C-F31B0D3EC705}"/>
                </a:ext>
              </a:extLst>
            </p:cNvPr>
            <p:cNvSpPr/>
            <p:nvPr/>
          </p:nvSpPr>
          <p:spPr>
            <a:xfrm rot="14400000">
              <a:off x="6750516" y="1850140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41561CF-AB1A-497F-A840-2D531B61E587}"/>
              </a:ext>
            </a:extLst>
          </p:cNvPr>
          <p:cNvGrpSpPr/>
          <p:nvPr/>
        </p:nvGrpSpPr>
        <p:grpSpPr>
          <a:xfrm>
            <a:off x="6482908" y="4717077"/>
            <a:ext cx="988185" cy="1406140"/>
            <a:chOff x="6492043" y="4653625"/>
            <a:chExt cx="979049" cy="1469591"/>
          </a:xfrm>
          <a:solidFill>
            <a:srgbClr val="4CB894"/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78BB461-1189-46BE-80FD-ABADDEB769CB}"/>
                </a:ext>
              </a:extLst>
            </p:cNvPr>
            <p:cNvGrpSpPr/>
            <p:nvPr/>
          </p:nvGrpSpPr>
          <p:grpSpPr>
            <a:xfrm rot="9085437" flipH="1">
              <a:off x="6492043" y="4653625"/>
              <a:ext cx="979049" cy="1469591"/>
              <a:chOff x="5093002" y="2426934"/>
              <a:chExt cx="2232248" cy="3350691"/>
            </a:xfrm>
            <a:grpFill/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8DE4A9F-0FE1-43DE-B151-53CEF117E49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89" name="Oval 1">
                  <a:extLst>
                    <a:ext uri="{FF2B5EF4-FFF2-40B4-BE49-F238E27FC236}">
                      <a16:creationId xmlns:a16="http://schemas.microsoft.com/office/drawing/2014/main" id="{A4361DC5-5C39-4079-A0C6-BBB2ACB3653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0" name="Oval 1">
                  <a:extLst>
                    <a:ext uri="{FF2B5EF4-FFF2-40B4-BE49-F238E27FC236}">
                      <a16:creationId xmlns:a16="http://schemas.microsoft.com/office/drawing/2014/main" id="{21DDB133-62F1-406C-8C25-FBCC9591F017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1" name="Oval 1">
                  <a:extLst>
                    <a:ext uri="{FF2B5EF4-FFF2-40B4-BE49-F238E27FC236}">
                      <a16:creationId xmlns:a16="http://schemas.microsoft.com/office/drawing/2014/main" id="{4F283F41-24AA-4568-A54F-491DF437DBFA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2" name="Oval 1">
                  <a:extLst>
                    <a:ext uri="{FF2B5EF4-FFF2-40B4-BE49-F238E27FC236}">
                      <a16:creationId xmlns:a16="http://schemas.microsoft.com/office/drawing/2014/main" id="{11584B43-099D-41D3-AFCF-81694FACCF69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88" name="Block Arc 87">
                <a:extLst>
                  <a:ext uri="{FF2B5EF4-FFF2-40B4-BE49-F238E27FC236}">
                    <a16:creationId xmlns:a16="http://schemas.microsoft.com/office/drawing/2014/main" id="{4FD9841F-C33F-41B0-B76F-71D3F469448B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1C331B0-C911-48D5-A6F0-5A8BC71C08C1}"/>
                </a:ext>
              </a:extLst>
            </p:cNvPr>
            <p:cNvSpPr/>
            <p:nvPr/>
          </p:nvSpPr>
          <p:spPr>
            <a:xfrm rot="14400000">
              <a:off x="6744274" y="5239792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4" name="Прямоугольник">
            <a:extLst>
              <a:ext uri="{FF2B5EF4-FFF2-40B4-BE49-F238E27FC236}">
                <a16:creationId xmlns:a16="http://schemas.microsoft.com/office/drawing/2014/main" id="{71FACFCA-8969-4395-82A2-DAE4C682DAD3}"/>
              </a:ext>
            </a:extLst>
          </p:cNvPr>
          <p:cNvSpPr/>
          <p:nvPr/>
        </p:nvSpPr>
        <p:spPr>
          <a:xfrm>
            <a:off x="0" y="996789"/>
            <a:ext cx="12186502" cy="577633"/>
          </a:xfrm>
          <a:prstGeom prst="rect">
            <a:avLst/>
          </a:prstGeom>
          <a:noFill/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ПЛАН МЕРОПРИЯТИЙ">
            <a:extLst>
              <a:ext uri="{FF2B5EF4-FFF2-40B4-BE49-F238E27FC236}">
                <a16:creationId xmlns:a16="http://schemas.microsoft.com/office/drawing/2014/main" id="{69315BF5-8659-4DF0-8C87-CCEED4DD02EC}"/>
              </a:ext>
            </a:extLst>
          </p:cNvPr>
          <p:cNvSpPr txBox="1"/>
          <p:nvPr/>
        </p:nvSpPr>
        <p:spPr>
          <a:xfrm>
            <a:off x="1337482" y="1153902"/>
            <a:ext cx="1067805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l" defTabSz="1828800">
              <a:defRPr sz="30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</a:rPr>
              <a:t>Модель профессиональной подготовки школьников в Санкт-Петербурге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D51F592-A738-4A41-AE8C-016B81C0111B}"/>
              </a:ext>
            </a:extLst>
          </p:cNvPr>
          <p:cNvSpPr txBox="1"/>
          <p:nvPr/>
        </p:nvSpPr>
        <p:spPr>
          <a:xfrm>
            <a:off x="7829999" y="1680070"/>
            <a:ext cx="4010263" cy="728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l"/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СИСТЕМА ПРЕДПРОФЕССИОНАЛЬНОЙ ПОДГОТОВКИ</a:t>
            </a:r>
          </a:p>
          <a:p>
            <a:pPr algn="ctr" defTabSz="1219169" hangingPunct="0"/>
            <a:endParaRPr lang="ru-RU" sz="1200" b="1" dirty="0">
              <a:solidFill>
                <a:srgbClr val="5E5E5E"/>
              </a:solidFill>
              <a:sym typeface="Helvetica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4E5F33F-DFCF-4BB2-935E-A1A4CEBD2AA5}"/>
              </a:ext>
            </a:extLst>
          </p:cNvPr>
          <p:cNvSpPr txBox="1"/>
          <p:nvPr/>
        </p:nvSpPr>
        <p:spPr>
          <a:xfrm>
            <a:off x="8601179" y="3419136"/>
            <a:ext cx="3434679" cy="789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l"/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СОВРЕМЕННОЕ ОБОРУДОВАНИЕ ШКОЛ</a:t>
            </a:r>
          </a:p>
          <a:p>
            <a:pPr algn="ctr" defTabSz="1219169" hangingPunct="0"/>
            <a:endParaRPr lang="ru-RU" sz="1600" b="1" dirty="0">
              <a:solidFill>
                <a:srgbClr val="5E5E5E"/>
              </a:solidFill>
              <a:sym typeface="Helvetica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DE2BA64-B97E-4C78-B43E-F4EFD029200C}"/>
              </a:ext>
            </a:extLst>
          </p:cNvPr>
          <p:cNvSpPr txBox="1"/>
          <p:nvPr/>
        </p:nvSpPr>
        <p:spPr>
          <a:xfrm>
            <a:off x="461212" y="5043453"/>
            <a:ext cx="3609187" cy="789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sym typeface="Helvetica"/>
              </a:rPr>
              <a:t>МАСТЕРСКИЕ КОЛЛЕДЖЕЙ И ВУЗОВ, НИИ</a:t>
            </a:r>
          </a:p>
          <a:p>
            <a:pPr algn="ctr" defTabSz="1219169" hangingPunct="0"/>
            <a:endParaRPr lang="ru-RU" sz="1600" b="1" dirty="0">
              <a:solidFill>
                <a:srgbClr val="5E5E5E"/>
              </a:solidFill>
              <a:sym typeface="Helvetica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AA4012F-B795-40C5-9574-D1F89A8C0D98}"/>
              </a:ext>
            </a:extLst>
          </p:cNvPr>
          <p:cNvSpPr txBox="1"/>
          <p:nvPr/>
        </p:nvSpPr>
        <p:spPr>
          <a:xfrm>
            <a:off x="7646590" y="5145507"/>
            <a:ext cx="3762151" cy="51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lvl="0" algn="l"/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ПРЕДПРИЯТИЯ</a:t>
            </a:r>
            <a:r>
              <a:rPr lang="ru-RU" sz="1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СЕКТОРА</a:t>
            </a:r>
            <a:r>
              <a:rPr lang="ru-RU" sz="1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ЭКОНОМИКИ</a:t>
            </a:r>
            <a:endParaRPr lang="ru-RU" sz="14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defTabSz="1219169" hangingPunct="0"/>
            <a:endParaRPr lang="ru-RU" sz="1400" b="1" dirty="0">
              <a:solidFill>
                <a:srgbClr val="5E5E5E"/>
              </a:solidFill>
              <a:sym typeface="Helvetica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3398AE9-E04E-49F5-9CE6-AF2858990A96}"/>
              </a:ext>
            </a:extLst>
          </p:cNvPr>
          <p:cNvSpPr txBox="1"/>
          <p:nvPr/>
        </p:nvSpPr>
        <p:spPr>
          <a:xfrm>
            <a:off x="273327" y="3604785"/>
            <a:ext cx="3400026" cy="482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lvl="0" algn="l"/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ПРОФЕССИОНАЛЬНАЯ</a:t>
            </a:r>
            <a:r>
              <a:rPr lang="ru-RU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МОБИЛЬНОСТЬ</a:t>
            </a:r>
            <a:endParaRPr lang="ru-RU" sz="12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defTabSz="1219169" hangingPunct="0"/>
            <a:endParaRPr lang="ru-RU" sz="1200" b="1" dirty="0">
              <a:solidFill>
                <a:srgbClr val="5E5E5E"/>
              </a:solidFill>
              <a:sym typeface="Helvetica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17CA851-E2FD-4CE2-AC73-34123F106D6E}"/>
              </a:ext>
            </a:extLst>
          </p:cNvPr>
          <p:cNvSpPr txBox="1"/>
          <p:nvPr/>
        </p:nvSpPr>
        <p:spPr>
          <a:xfrm>
            <a:off x="2174691" y="1650872"/>
            <a:ext cx="2075150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lvl="0" algn="l"/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КАДРОВЫЙ РЕСУРС</a:t>
            </a:r>
          </a:p>
          <a:p>
            <a:pPr algn="ctr" defTabSz="1219169" hangingPunct="0"/>
            <a:endParaRPr lang="ru-RU" sz="1600" dirty="0">
              <a:solidFill>
                <a:srgbClr val="5E5E5E"/>
              </a:solidFill>
              <a:sym typeface="Helvetic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A0F19E5-0A2B-4614-900E-BEB253946C2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30" y="2909132"/>
            <a:ext cx="2226442" cy="2061685"/>
          </a:xfrm>
          <a:prstGeom prst="rect">
            <a:avLst/>
          </a:prstGeom>
          <a:noFill/>
        </p:spPr>
      </p:pic>
      <p:pic>
        <p:nvPicPr>
          <p:cNvPr id="125" name="Рисунок 124" descr="Ракета со сплошной заливкой">
            <a:extLst>
              <a:ext uri="{FF2B5EF4-FFF2-40B4-BE49-F238E27FC236}">
                <a16:creationId xmlns:a16="http://schemas.microsoft.com/office/drawing/2014/main" id="{DD5E219E-E605-43DE-8420-D0D4C37B8B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400261">
            <a:off x="7712100" y="3608469"/>
            <a:ext cx="584224" cy="584224"/>
          </a:xfrm>
          <a:prstGeom prst="rect">
            <a:avLst/>
          </a:prstGeom>
        </p:spPr>
      </p:pic>
      <p:pic>
        <p:nvPicPr>
          <p:cNvPr id="126" name="Рисунок 125" descr="Мозговой штурм группы со сплошной заливкой">
            <a:extLst>
              <a:ext uri="{FF2B5EF4-FFF2-40B4-BE49-F238E27FC236}">
                <a16:creationId xmlns:a16="http://schemas.microsoft.com/office/drawing/2014/main" id="{2E23D4CD-6B16-4195-9EE5-22E5F2E0E1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84866" y="1855313"/>
            <a:ext cx="663810" cy="663810"/>
          </a:xfrm>
          <a:prstGeom prst="rect">
            <a:avLst/>
          </a:prstGeom>
        </p:spPr>
      </p:pic>
      <p:pic>
        <p:nvPicPr>
          <p:cNvPr id="128" name="Рисунок 127" descr="Подключения со сплошной заливкой">
            <a:extLst>
              <a:ext uri="{FF2B5EF4-FFF2-40B4-BE49-F238E27FC236}">
                <a16:creationId xmlns:a16="http://schemas.microsoft.com/office/drawing/2014/main" id="{D2BA6B0C-D445-4943-8305-E0B83358F32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26741" y="5326081"/>
            <a:ext cx="693999" cy="693999"/>
          </a:xfrm>
          <a:prstGeom prst="rect">
            <a:avLst/>
          </a:prstGeom>
        </p:spPr>
      </p:pic>
      <p:pic>
        <p:nvPicPr>
          <p:cNvPr id="129" name="Рисунок 128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C6A14D11-755F-4C56-B6F2-71D698B6C75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782311" y="3581091"/>
            <a:ext cx="682710" cy="682710"/>
          </a:xfrm>
          <a:prstGeom prst="rect">
            <a:avLst/>
          </a:prstGeom>
        </p:spPr>
      </p:pic>
      <p:pic>
        <p:nvPicPr>
          <p:cNvPr id="137" name="Рисунок 136" descr="Инструменты со сплошной заливкой">
            <a:extLst>
              <a:ext uri="{FF2B5EF4-FFF2-40B4-BE49-F238E27FC236}">
                <a16:creationId xmlns:a16="http://schemas.microsoft.com/office/drawing/2014/main" id="{D5DDFDB4-29A5-4472-8A4D-72EC1676E51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801760" y="5338422"/>
            <a:ext cx="585164" cy="585164"/>
          </a:xfrm>
          <a:prstGeom prst="rect">
            <a:avLst/>
          </a:prstGeom>
        </p:spPr>
      </p:pic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4D79FFF9-F045-400D-A9EE-7B75CC4E59FD}"/>
              </a:ext>
            </a:extLst>
          </p:cNvPr>
          <p:cNvSpPr>
            <a:spLocks noChangeAspect="1"/>
          </p:cNvSpPr>
          <p:nvPr/>
        </p:nvSpPr>
        <p:spPr>
          <a:xfrm>
            <a:off x="6845083" y="1982728"/>
            <a:ext cx="469238" cy="38171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4A3926-A59B-3EFA-7B2D-AECB9C5B473D}"/>
              </a:ext>
            </a:extLst>
          </p:cNvPr>
          <p:cNvSpPr txBox="1"/>
          <p:nvPr/>
        </p:nvSpPr>
        <p:spPr>
          <a:xfrm>
            <a:off x="828679" y="2204605"/>
            <a:ext cx="3358267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формирование новых профессиональных компетенций у преподавателей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создание экспертного сообщества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750576-B4AF-25BF-DB7E-1B3898053F41}"/>
              </a:ext>
            </a:extLst>
          </p:cNvPr>
          <p:cNvSpPr txBox="1"/>
          <p:nvPr/>
        </p:nvSpPr>
        <p:spPr>
          <a:xfrm>
            <a:off x="8580859" y="4086554"/>
            <a:ext cx="3259403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современные лаборатории и мастерские в школах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4FB988-9A94-B985-B0B0-7CE3B5526852}"/>
              </a:ext>
            </a:extLst>
          </p:cNvPr>
          <p:cNvSpPr txBox="1"/>
          <p:nvPr/>
        </p:nvSpPr>
        <p:spPr>
          <a:xfrm>
            <a:off x="7651731" y="5616450"/>
            <a:ext cx="352578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погружение в профессиональную среду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целевое обучение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67154CA-E27B-C3F0-B213-923E9E8E00F5}"/>
              </a:ext>
            </a:extLst>
          </p:cNvPr>
          <p:cNvSpPr txBox="1"/>
          <p:nvPr/>
        </p:nvSpPr>
        <p:spPr>
          <a:xfrm>
            <a:off x="659674" y="5673080"/>
            <a:ext cx="4004555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погружение в профессиональную образовательную среду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квалифицированные педагогические кадры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9EF2412-9523-4754-A14B-E18F44D378D2}"/>
              </a:ext>
            </a:extLst>
          </p:cNvPr>
          <p:cNvSpPr txBox="1"/>
          <p:nvPr/>
        </p:nvSpPr>
        <p:spPr>
          <a:xfrm>
            <a:off x="8258072" y="2223458"/>
            <a:ext cx="3771155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Профильные классы,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Дополнительное образование,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профессиональные пробы,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профконсультирование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752F984-73BB-F30F-62A6-B160639BFCD0}"/>
              </a:ext>
            </a:extLst>
          </p:cNvPr>
          <p:cNvSpPr txBox="1"/>
          <p:nvPr/>
        </p:nvSpPr>
        <p:spPr>
          <a:xfrm>
            <a:off x="381202" y="4031440"/>
            <a:ext cx="3586979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конкурсное движение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Временное трудоустройство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207970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995422" y="2409568"/>
            <a:ext cx="1755728" cy="135603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33A5B-4124-4040-9CE8-2CC7389D865C}"/>
              </a:ext>
            </a:extLst>
          </p:cNvPr>
          <p:cNvSpPr txBox="1"/>
          <p:nvPr/>
        </p:nvSpPr>
        <p:spPr>
          <a:xfrm>
            <a:off x="950616" y="2921109"/>
            <a:ext cx="179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ПРЕДПРОФИЛЬНАЯ ПОДГОТОВКА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998527" y="2452432"/>
            <a:ext cx="1362881" cy="522485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292919" y="2581221"/>
            <a:ext cx="597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</a:t>
            </a:r>
            <a:r>
              <a:rPr kumimoji="0" lang="ru-RU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3140462" y="2407033"/>
            <a:ext cx="1923066" cy="135603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CEAE11-F733-418D-90FA-9BC61AEA23A5}"/>
              </a:ext>
            </a:extLst>
          </p:cNvPr>
          <p:cNvGrpSpPr/>
          <p:nvPr/>
        </p:nvGrpSpPr>
        <p:grpSpPr>
          <a:xfrm>
            <a:off x="3250701" y="2908773"/>
            <a:ext cx="1543090" cy="865905"/>
            <a:chOff x="1415209" y="3247731"/>
            <a:chExt cx="1653256" cy="14320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8A565F-9B05-422B-A324-51E9943213B0}"/>
                </a:ext>
              </a:extLst>
            </p:cNvPr>
            <p:cNvSpPr txBox="1"/>
            <p:nvPr/>
          </p:nvSpPr>
          <p:spPr>
            <a:xfrm>
              <a:off x="1415209" y="3247731"/>
              <a:ext cx="1653256" cy="86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ЦИФРОВЫЕ КОМПЕТЕНЦИИ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12232A-A513-4EDD-8F67-EE885CFE5C78}"/>
                </a:ext>
              </a:extLst>
            </p:cNvPr>
            <p:cNvSpPr txBox="1"/>
            <p:nvPr/>
          </p:nvSpPr>
          <p:spPr>
            <a:xfrm>
              <a:off x="1745173" y="4247126"/>
              <a:ext cx="1034819" cy="432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67 ч.</a:t>
              </a:r>
              <a:endPara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3" name="Right Arrow 66">
            <a:extLst>
              <a:ext uri="{FF2B5EF4-FFF2-40B4-BE49-F238E27FC236}">
                <a16:creationId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3198509" y="2433439"/>
            <a:ext cx="1362881" cy="522485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BBAD1-7EBC-4E45-AE20-2B920F2D7751}"/>
              </a:ext>
            </a:extLst>
          </p:cNvPr>
          <p:cNvSpPr txBox="1"/>
          <p:nvPr/>
        </p:nvSpPr>
        <p:spPr>
          <a:xfrm>
            <a:off x="3916048" y="2543121"/>
            <a:ext cx="597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02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9E66D858-F21B-4F70-A3A0-B86EA267E29B}"/>
              </a:ext>
            </a:extLst>
          </p:cNvPr>
          <p:cNvSpPr/>
          <p:nvPr/>
        </p:nvSpPr>
        <p:spPr>
          <a:xfrm>
            <a:off x="1014459" y="944470"/>
            <a:ext cx="1751427" cy="135603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5B03DF-1843-40C6-AAA7-8664BD208D5E}"/>
              </a:ext>
            </a:extLst>
          </p:cNvPr>
          <p:cNvSpPr txBox="1"/>
          <p:nvPr/>
        </p:nvSpPr>
        <p:spPr>
          <a:xfrm>
            <a:off x="1049795" y="1472440"/>
            <a:ext cx="1770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85649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ПРОФОРИЕНТАЦИОННАЯ ВНЕУРОЧНАЯ ДЕЯТЕЛЬНОСТЬ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85649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ight Arrow 6">
            <a:extLst>
              <a:ext uri="{FF2B5EF4-FFF2-40B4-BE49-F238E27FC236}">
                <a16:creationId xmlns:a16="http://schemas.microsoft.com/office/drawing/2014/main" id="{FCCCBAFC-192F-463F-86A7-7AF0E0623B63}"/>
              </a:ext>
            </a:extLst>
          </p:cNvPr>
          <p:cNvSpPr/>
          <p:nvPr/>
        </p:nvSpPr>
        <p:spPr>
          <a:xfrm>
            <a:off x="1005850" y="1002246"/>
            <a:ext cx="1359542" cy="522485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D3BF76-24FF-4755-BD6D-28D5F62BECA1}"/>
              </a:ext>
            </a:extLst>
          </p:cNvPr>
          <p:cNvSpPr txBox="1"/>
          <p:nvPr/>
        </p:nvSpPr>
        <p:spPr>
          <a:xfrm>
            <a:off x="1243907" y="1096138"/>
            <a:ext cx="761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01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7D499AC7-F8A2-4110-A5DE-80BAA9C0109D}"/>
              </a:ext>
            </a:extLst>
          </p:cNvPr>
          <p:cNvSpPr/>
          <p:nvPr/>
        </p:nvSpPr>
        <p:spPr>
          <a:xfrm>
            <a:off x="3165810" y="944470"/>
            <a:ext cx="1869105" cy="135603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3FC19C-BEF2-468B-93B6-D68049CD3B1D}"/>
              </a:ext>
            </a:extLst>
          </p:cNvPr>
          <p:cNvSpPr txBox="1"/>
          <p:nvPr/>
        </p:nvSpPr>
        <p:spPr>
          <a:xfrm>
            <a:off x="3320365" y="1616346"/>
            <a:ext cx="1441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ГИБКИЕ НАВЫКИ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ight Arrow 6">
            <a:extLst>
              <a:ext uri="{FF2B5EF4-FFF2-40B4-BE49-F238E27FC236}">
                <a16:creationId xmlns:a16="http://schemas.microsoft.com/office/drawing/2014/main" id="{57CC8488-E596-4D3E-9F5D-2081127B3F4D}"/>
              </a:ext>
            </a:extLst>
          </p:cNvPr>
          <p:cNvSpPr/>
          <p:nvPr/>
        </p:nvSpPr>
        <p:spPr>
          <a:xfrm>
            <a:off x="3209367" y="974750"/>
            <a:ext cx="1352056" cy="522485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0A556C-C3B2-49A7-8A93-6EF98E0628BE}"/>
              </a:ext>
            </a:extLst>
          </p:cNvPr>
          <p:cNvSpPr txBox="1"/>
          <p:nvPr/>
        </p:nvSpPr>
        <p:spPr>
          <a:xfrm>
            <a:off x="3803717" y="1106498"/>
            <a:ext cx="709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</a:t>
            </a:r>
            <a:r>
              <a:rPr kumimoji="0" lang="ru-RU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2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56" name="Group 21">
            <a:extLst>
              <a:ext uri="{FF2B5EF4-FFF2-40B4-BE49-F238E27FC236}">
                <a16:creationId xmlns:a16="http://schemas.microsoft.com/office/drawing/2014/main" id="{4DA0B9C5-3FEF-4250-BB2C-5B50295CEC51}"/>
              </a:ext>
            </a:extLst>
          </p:cNvPr>
          <p:cNvGrpSpPr/>
          <p:nvPr/>
        </p:nvGrpSpPr>
        <p:grpSpPr>
          <a:xfrm rot="10800000">
            <a:off x="178126" y="6499102"/>
            <a:ext cx="508952" cy="144016"/>
            <a:chOff x="683568" y="4653136"/>
            <a:chExt cx="508952" cy="144016"/>
          </a:xfrm>
        </p:grpSpPr>
        <p:sp>
          <p:nvSpPr>
            <p:cNvPr id="57" name="Rectangle 22">
              <a:extLst>
                <a:ext uri="{FF2B5EF4-FFF2-40B4-BE49-F238E27FC236}">
                  <a16:creationId xmlns:a16="http://schemas.microsoft.com/office/drawing/2014/main" id="{8156F795-5D57-42E2-9E38-A8CEF74E3570}"/>
                </a:ext>
              </a:extLst>
            </p:cNvPr>
            <p:cNvSpPr/>
            <p:nvPr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8315C43E-9EBD-4890-BBA5-5318CB81CABA}"/>
                </a:ext>
              </a:extLst>
            </p:cNvPr>
            <p:cNvSpPr/>
            <p:nvPr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Rectangle 24">
              <a:extLst>
                <a:ext uri="{FF2B5EF4-FFF2-40B4-BE49-F238E27FC236}">
                  <a16:creationId xmlns:a16="http://schemas.microsoft.com/office/drawing/2014/main" id="{3FE3D1A0-2178-4163-81DB-F29E12E254E5}"/>
                </a:ext>
              </a:extLst>
            </p:cNvPr>
            <p:cNvSpPr/>
            <p:nvPr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4C4705D-B821-4240-A584-D4CE50A802BD}"/>
              </a:ext>
            </a:extLst>
          </p:cNvPr>
          <p:cNvSpPr txBox="1"/>
          <p:nvPr/>
        </p:nvSpPr>
        <p:spPr>
          <a:xfrm rot="16200000">
            <a:off x="-1695807" y="3048268"/>
            <a:ext cx="5127601" cy="129781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5EBEE4"/>
                </a:solidFill>
                <a:effectLst/>
                <a:uLnTx/>
                <a:uFillTx/>
                <a:latin typeface="Arial"/>
                <a:cs typeface="+mn-cs"/>
              </a:rPr>
              <a:t>ПОДДЕРЖИВАЮЩАЯ СРЕДА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5EBEE4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5EBEE4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5EBEE4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4" name="Group 21">
            <a:extLst>
              <a:ext uri="{FF2B5EF4-FFF2-40B4-BE49-F238E27FC236}">
                <a16:creationId xmlns:a16="http://schemas.microsoft.com/office/drawing/2014/main" id="{0C7BB8F1-358A-4A6A-8BDE-C7BAABA902C3}"/>
              </a:ext>
            </a:extLst>
          </p:cNvPr>
          <p:cNvGrpSpPr/>
          <p:nvPr/>
        </p:nvGrpSpPr>
        <p:grpSpPr>
          <a:xfrm rot="10800000">
            <a:off x="11364144" y="270819"/>
            <a:ext cx="521515" cy="144016"/>
            <a:chOff x="683568" y="4653136"/>
            <a:chExt cx="508952" cy="144016"/>
          </a:xfrm>
        </p:grpSpPr>
        <p:sp>
          <p:nvSpPr>
            <p:cNvPr id="65" name="Rectangle 22">
              <a:extLst>
                <a:ext uri="{FF2B5EF4-FFF2-40B4-BE49-F238E27FC236}">
                  <a16:creationId xmlns:a16="http://schemas.microsoft.com/office/drawing/2014/main" id="{BE598371-54B6-4F82-A989-D93D155E3C17}"/>
                </a:ext>
              </a:extLst>
            </p:cNvPr>
            <p:cNvSpPr/>
            <p:nvPr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BCED7248-1D21-44F6-9773-1230884B986E}"/>
                </a:ext>
              </a:extLst>
            </p:cNvPr>
            <p:cNvSpPr/>
            <p:nvPr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Rectangle 24">
              <a:extLst>
                <a:ext uri="{FF2B5EF4-FFF2-40B4-BE49-F238E27FC236}">
                  <a16:creationId xmlns:a16="http://schemas.microsoft.com/office/drawing/2014/main" id="{2FC12CA9-5CB7-49D3-B62B-4A9D9AF6D69E}"/>
                </a:ext>
              </a:extLst>
            </p:cNvPr>
            <p:cNvSpPr/>
            <p:nvPr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71" name="Рисунок 70" descr="Шевроны со сплошной заливкой">
            <a:extLst>
              <a:ext uri="{FF2B5EF4-FFF2-40B4-BE49-F238E27FC236}">
                <a16:creationId xmlns:a16="http://schemas.microsoft.com/office/drawing/2014/main" id="{A2032C4F-FB81-47E4-96BA-16373962C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70548" y="2887247"/>
            <a:ext cx="369353" cy="400676"/>
          </a:xfrm>
          <a:prstGeom prst="rect">
            <a:avLst/>
          </a:prstGeom>
        </p:spPr>
      </p:pic>
      <p:sp>
        <p:nvSpPr>
          <p:cNvPr id="84" name="Oval 21">
            <a:extLst>
              <a:ext uri="{FF2B5EF4-FFF2-40B4-BE49-F238E27FC236}">
                <a16:creationId xmlns:a16="http://schemas.microsoft.com/office/drawing/2014/main" id="{113DB958-6A75-4D75-ABBC-B64117D90885}"/>
              </a:ext>
            </a:extLst>
          </p:cNvPr>
          <p:cNvSpPr/>
          <p:nvPr/>
        </p:nvSpPr>
        <p:spPr>
          <a:xfrm>
            <a:off x="7094581" y="1905858"/>
            <a:ext cx="517182" cy="51645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0" name="Rounded Rectangle 4">
            <a:extLst>
              <a:ext uri="{FF2B5EF4-FFF2-40B4-BE49-F238E27FC236}">
                <a16:creationId xmlns:a16="http://schemas.microsoft.com/office/drawing/2014/main" id="{2E324B04-9B70-4B77-842F-B3E2CEB7633B}"/>
              </a:ext>
            </a:extLst>
          </p:cNvPr>
          <p:cNvSpPr/>
          <p:nvPr/>
        </p:nvSpPr>
        <p:spPr>
          <a:xfrm>
            <a:off x="1019774" y="5289408"/>
            <a:ext cx="1755728" cy="135603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A3C5C7E-F832-4DAD-B47B-823F369AD6EA}"/>
              </a:ext>
            </a:extLst>
          </p:cNvPr>
          <p:cNvSpPr txBox="1"/>
          <p:nvPr/>
        </p:nvSpPr>
        <p:spPr>
          <a:xfrm>
            <a:off x="1007135" y="5741942"/>
            <a:ext cx="177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ДОПОЛНИТЕЛЬНОЕ ОБРАЗОВАНИЕ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6" name="Right Arrow 6">
            <a:extLst>
              <a:ext uri="{FF2B5EF4-FFF2-40B4-BE49-F238E27FC236}">
                <a16:creationId xmlns:a16="http://schemas.microsoft.com/office/drawing/2014/main" id="{5104EB20-B9E2-4DA9-A43A-934DFFD68498}"/>
              </a:ext>
            </a:extLst>
          </p:cNvPr>
          <p:cNvSpPr/>
          <p:nvPr/>
        </p:nvSpPr>
        <p:spPr>
          <a:xfrm>
            <a:off x="1065081" y="3912607"/>
            <a:ext cx="1419712" cy="491824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072608D-2F0D-4479-8127-8CDA8CFB4BDC}"/>
              </a:ext>
            </a:extLst>
          </p:cNvPr>
          <p:cNvSpPr txBox="1"/>
          <p:nvPr/>
        </p:nvSpPr>
        <p:spPr>
          <a:xfrm>
            <a:off x="1688352" y="5435669"/>
            <a:ext cx="597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</a:t>
            </a:r>
            <a:r>
              <a:rPr kumimoji="0" lang="ru-RU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08" name="Rounded Rectangle 64">
            <a:extLst>
              <a:ext uri="{FF2B5EF4-FFF2-40B4-BE49-F238E27FC236}">
                <a16:creationId xmlns:a16="http://schemas.microsoft.com/office/drawing/2014/main" id="{3AF13D54-F600-4DBE-BDFC-C3AB4290B345}"/>
              </a:ext>
            </a:extLst>
          </p:cNvPr>
          <p:cNvSpPr/>
          <p:nvPr/>
        </p:nvSpPr>
        <p:spPr>
          <a:xfrm>
            <a:off x="3138779" y="5305374"/>
            <a:ext cx="1896548" cy="135603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C741B84-EF46-426D-B077-EB54D4DEEFAF}"/>
              </a:ext>
            </a:extLst>
          </p:cNvPr>
          <p:cNvSpPr txBox="1"/>
          <p:nvPr/>
        </p:nvSpPr>
        <p:spPr>
          <a:xfrm>
            <a:off x="3320365" y="5786350"/>
            <a:ext cx="133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ИНТЕЛЛЕКТУАЛЬНОЕ РАЗВИТИЕ, КАРТИНА МИРА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" name="Right Arrow 66">
            <a:extLst>
              <a:ext uri="{FF2B5EF4-FFF2-40B4-BE49-F238E27FC236}">
                <a16:creationId xmlns:a16="http://schemas.microsoft.com/office/drawing/2014/main" id="{20461B89-2853-4B2C-99F0-52CD11A4EC65}"/>
              </a:ext>
            </a:extLst>
          </p:cNvPr>
          <p:cNvSpPr/>
          <p:nvPr/>
        </p:nvSpPr>
        <p:spPr>
          <a:xfrm>
            <a:off x="3180236" y="5319375"/>
            <a:ext cx="1362881" cy="522485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D3A9842-90E2-408C-BCDD-7DC296DE9906}"/>
              </a:ext>
            </a:extLst>
          </p:cNvPr>
          <p:cNvSpPr txBox="1"/>
          <p:nvPr/>
        </p:nvSpPr>
        <p:spPr>
          <a:xfrm>
            <a:off x="3888427" y="5422057"/>
            <a:ext cx="597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02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14" name="Rounded Rectangle 71">
            <a:extLst>
              <a:ext uri="{FF2B5EF4-FFF2-40B4-BE49-F238E27FC236}">
                <a16:creationId xmlns:a16="http://schemas.microsoft.com/office/drawing/2014/main" id="{04FCAE2C-C769-48EC-B424-E60D2C04A5CA}"/>
              </a:ext>
            </a:extLst>
          </p:cNvPr>
          <p:cNvSpPr/>
          <p:nvPr/>
        </p:nvSpPr>
        <p:spPr>
          <a:xfrm>
            <a:off x="5491768" y="3121605"/>
            <a:ext cx="1775159" cy="135603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86DC75B-F374-4163-9224-F7D89CEE713C}"/>
              </a:ext>
            </a:extLst>
          </p:cNvPr>
          <p:cNvSpPr txBox="1"/>
          <p:nvPr/>
        </p:nvSpPr>
        <p:spPr>
          <a:xfrm>
            <a:off x="5516495" y="3659207"/>
            <a:ext cx="1617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385649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МОЯ ПЕРВАЯ ПРОФЕССИЯ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385649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8" name="Right Arrow 73">
            <a:extLst>
              <a:ext uri="{FF2B5EF4-FFF2-40B4-BE49-F238E27FC236}">
                <a16:creationId xmlns:a16="http://schemas.microsoft.com/office/drawing/2014/main" id="{9F03D8E5-4996-4916-805F-3B528F4F63FF}"/>
              </a:ext>
            </a:extLst>
          </p:cNvPr>
          <p:cNvSpPr/>
          <p:nvPr/>
        </p:nvSpPr>
        <p:spPr>
          <a:xfrm>
            <a:off x="5469533" y="3153302"/>
            <a:ext cx="1362881" cy="522485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2F4DE27-BA4D-4AB8-B3BF-D3521415122A}"/>
              </a:ext>
            </a:extLst>
          </p:cNvPr>
          <p:cNvSpPr txBox="1"/>
          <p:nvPr/>
        </p:nvSpPr>
        <p:spPr>
          <a:xfrm>
            <a:off x="6141997" y="3240074"/>
            <a:ext cx="597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03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123" name="Рисунок 122" descr="Шевроны со сплошной заливкой">
            <a:extLst>
              <a:ext uri="{FF2B5EF4-FFF2-40B4-BE49-F238E27FC236}">
                <a16:creationId xmlns:a16="http://schemas.microsoft.com/office/drawing/2014/main" id="{35230B95-E024-4478-A748-1C45BEE42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70547" y="1490303"/>
            <a:ext cx="369353" cy="400676"/>
          </a:xfrm>
          <a:prstGeom prst="rect">
            <a:avLst/>
          </a:prstGeom>
        </p:spPr>
      </p:pic>
      <p:pic>
        <p:nvPicPr>
          <p:cNvPr id="124" name="Рисунок 123" descr="Шевроны со сплошной заливкой">
            <a:extLst>
              <a:ext uri="{FF2B5EF4-FFF2-40B4-BE49-F238E27FC236}">
                <a16:creationId xmlns:a16="http://schemas.microsoft.com/office/drawing/2014/main" id="{456126A7-DD3A-4B19-A6AC-D46920DA3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52902" y="5741942"/>
            <a:ext cx="369353" cy="400676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E0706D0B-B000-486A-9BAC-1442E349AAED}"/>
              </a:ext>
            </a:extLst>
          </p:cNvPr>
          <p:cNvSpPr txBox="1"/>
          <p:nvPr/>
        </p:nvSpPr>
        <p:spPr>
          <a:xfrm rot="16200000">
            <a:off x="5196257" y="3704647"/>
            <a:ext cx="5127601" cy="129781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400" dirty="0">
                <a:solidFill>
                  <a:srgbClr val="5EBEE4"/>
                </a:solidFill>
                <a:latin typeface="Arial"/>
              </a:rPr>
              <a:t>ВРЕМЕННОЕ ТРУДОУСТРОЙСТВО 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5EBEE4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5EBEE4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5EBEE4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6" name="Rounded Rectangle 4">
            <a:extLst>
              <a:ext uri="{FF2B5EF4-FFF2-40B4-BE49-F238E27FC236}">
                <a16:creationId xmlns:a16="http://schemas.microsoft.com/office/drawing/2014/main" id="{045049BC-7916-479B-BE05-5FD562A5227E}"/>
              </a:ext>
            </a:extLst>
          </p:cNvPr>
          <p:cNvSpPr/>
          <p:nvPr/>
        </p:nvSpPr>
        <p:spPr>
          <a:xfrm>
            <a:off x="7969732" y="2754509"/>
            <a:ext cx="1549354" cy="2342423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70A2CB0-6AE7-4659-8B03-5400E9201312}"/>
              </a:ext>
            </a:extLst>
          </p:cNvPr>
          <p:cNvSpPr txBox="1"/>
          <p:nvPr/>
        </p:nvSpPr>
        <p:spPr>
          <a:xfrm>
            <a:off x="7979331" y="3602601"/>
            <a:ext cx="1508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385649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СПО</a:t>
            </a:r>
          </a:p>
          <a:p>
            <a:pPr algn="ctr" defTabSz="914286"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385649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ППКРС, ППССЗ</a:t>
            </a:r>
          </a:p>
          <a:p>
            <a:pPr algn="ctr" defTabSz="914286">
              <a:defRPr/>
            </a:pPr>
            <a:r>
              <a:rPr lang="ru-RU" altLang="ko-KR" sz="1600" b="1" dirty="0">
                <a:solidFill>
                  <a:srgbClr val="3856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ВПО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385649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0" name="Right Arrow 6">
            <a:extLst>
              <a:ext uri="{FF2B5EF4-FFF2-40B4-BE49-F238E27FC236}">
                <a16:creationId xmlns:a16="http://schemas.microsoft.com/office/drawing/2014/main" id="{159AFD8A-EBDB-4779-9DBE-58204652031C}"/>
              </a:ext>
            </a:extLst>
          </p:cNvPr>
          <p:cNvSpPr/>
          <p:nvPr/>
        </p:nvSpPr>
        <p:spPr>
          <a:xfrm>
            <a:off x="7979331" y="2831094"/>
            <a:ext cx="1359542" cy="522485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ABE5C32-7A95-4FD8-B4E6-8F107793A53C}"/>
              </a:ext>
            </a:extLst>
          </p:cNvPr>
          <p:cNvSpPr txBox="1"/>
          <p:nvPr/>
        </p:nvSpPr>
        <p:spPr>
          <a:xfrm>
            <a:off x="8562355" y="2948018"/>
            <a:ext cx="761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</a:t>
            </a:r>
            <a:r>
              <a:rPr kumimoji="0" lang="ru-RU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4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38" name="Rounded Rectangle 71">
            <a:extLst>
              <a:ext uri="{FF2B5EF4-FFF2-40B4-BE49-F238E27FC236}">
                <a16:creationId xmlns:a16="http://schemas.microsoft.com/office/drawing/2014/main" id="{1201010E-8949-43B3-8DE1-B101E977B490}"/>
              </a:ext>
            </a:extLst>
          </p:cNvPr>
          <p:cNvSpPr/>
          <p:nvPr/>
        </p:nvSpPr>
        <p:spPr>
          <a:xfrm>
            <a:off x="10456159" y="3121605"/>
            <a:ext cx="1611017" cy="1339455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6BDB4AB-D032-4116-8AD3-68A7BD9AB7B3}"/>
              </a:ext>
            </a:extLst>
          </p:cNvPr>
          <p:cNvSpPr txBox="1"/>
          <p:nvPr/>
        </p:nvSpPr>
        <p:spPr>
          <a:xfrm>
            <a:off x="10456158" y="3653795"/>
            <a:ext cx="1437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ПРЕДПРИЯТИЕ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2" name="Right Arrow 73">
            <a:extLst>
              <a:ext uri="{FF2B5EF4-FFF2-40B4-BE49-F238E27FC236}">
                <a16:creationId xmlns:a16="http://schemas.microsoft.com/office/drawing/2014/main" id="{701D1E6B-D8DE-4366-8329-46E751797110}"/>
              </a:ext>
            </a:extLst>
          </p:cNvPr>
          <p:cNvSpPr/>
          <p:nvPr/>
        </p:nvSpPr>
        <p:spPr>
          <a:xfrm>
            <a:off x="10551878" y="3147891"/>
            <a:ext cx="1238937" cy="522485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4D6A1C0-AFEE-4D39-838B-7D232CCC3FE5}"/>
              </a:ext>
            </a:extLst>
          </p:cNvPr>
          <p:cNvSpPr txBox="1"/>
          <p:nvPr/>
        </p:nvSpPr>
        <p:spPr>
          <a:xfrm>
            <a:off x="11072126" y="3239950"/>
            <a:ext cx="696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</a:t>
            </a:r>
            <a:r>
              <a:rPr kumimoji="0" lang="ru-RU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5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B6839C9-3CE1-4938-9A67-6AD23F91522D}"/>
              </a:ext>
            </a:extLst>
          </p:cNvPr>
          <p:cNvSpPr txBox="1"/>
          <p:nvPr/>
        </p:nvSpPr>
        <p:spPr>
          <a:xfrm rot="16200000">
            <a:off x="7595067" y="3704647"/>
            <a:ext cx="5127601" cy="129781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5EBEE4"/>
                </a:solidFill>
                <a:effectLst/>
                <a:uLnTx/>
                <a:uFillTx/>
                <a:latin typeface="Arial"/>
                <a:cs typeface="+mn-cs"/>
              </a:rPr>
              <a:t>ПОЛИГОН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5EBEE4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5EBEE4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5EBEE4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47" name="Рисунок 146" descr="Шевроны со сплошной заливкой">
            <a:extLst>
              <a:ext uri="{FF2B5EF4-FFF2-40B4-BE49-F238E27FC236}">
                <a16:creationId xmlns:a16="http://schemas.microsoft.com/office/drawing/2014/main" id="{23F0C89B-594E-44FE-8CBC-5D2AF11B37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6956" y="3582706"/>
            <a:ext cx="369353" cy="400676"/>
          </a:xfrm>
          <a:prstGeom prst="rect">
            <a:avLst/>
          </a:prstGeom>
        </p:spPr>
      </p:pic>
      <p:sp>
        <p:nvSpPr>
          <p:cNvPr id="148" name="Rounded Rectangle 4">
            <a:extLst>
              <a:ext uri="{FF2B5EF4-FFF2-40B4-BE49-F238E27FC236}">
                <a16:creationId xmlns:a16="http://schemas.microsoft.com/office/drawing/2014/main" id="{F37CCE68-E4E7-4BBF-823A-84704E475116}"/>
              </a:ext>
            </a:extLst>
          </p:cNvPr>
          <p:cNvSpPr/>
          <p:nvPr/>
        </p:nvSpPr>
        <p:spPr>
          <a:xfrm>
            <a:off x="1010570" y="3860244"/>
            <a:ext cx="1755728" cy="135603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4144F6-1CA7-4566-B08A-B3B2444E5AE5}"/>
              </a:ext>
            </a:extLst>
          </p:cNvPr>
          <p:cNvSpPr txBox="1"/>
          <p:nvPr/>
        </p:nvSpPr>
        <p:spPr>
          <a:xfrm>
            <a:off x="1041442" y="4360469"/>
            <a:ext cx="177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ПРОФИЛЬНАЯ ПОДГОТОВКА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2" name="Right Arrow 6">
            <a:extLst>
              <a:ext uri="{FF2B5EF4-FFF2-40B4-BE49-F238E27FC236}">
                <a16:creationId xmlns:a16="http://schemas.microsoft.com/office/drawing/2014/main" id="{471714A1-99FD-4449-86B4-15604A98BED1}"/>
              </a:ext>
            </a:extLst>
          </p:cNvPr>
          <p:cNvSpPr/>
          <p:nvPr/>
        </p:nvSpPr>
        <p:spPr>
          <a:xfrm>
            <a:off x="1027889" y="5325342"/>
            <a:ext cx="1362881" cy="522485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86">
              <a:defRPr/>
            </a:pPr>
            <a:r>
              <a:rPr lang="en-US" altLang="ko-KR" sz="11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0</a:t>
            </a:r>
            <a:r>
              <a:rPr lang="ru-RU" altLang="ko-KR" sz="11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1</a:t>
            </a:r>
            <a:endParaRPr lang="ko-KR" altLang="en-US" sz="11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E947BD8-EFD3-47D5-8266-1FD0B487EB62}"/>
              </a:ext>
            </a:extLst>
          </p:cNvPr>
          <p:cNvSpPr txBox="1"/>
          <p:nvPr/>
        </p:nvSpPr>
        <p:spPr>
          <a:xfrm>
            <a:off x="1693532" y="4005965"/>
            <a:ext cx="597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</a:t>
            </a:r>
            <a:r>
              <a:rPr kumimoji="0" lang="ru-RU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54" name="Rounded Rectangle 64">
            <a:extLst>
              <a:ext uri="{FF2B5EF4-FFF2-40B4-BE49-F238E27FC236}">
                <a16:creationId xmlns:a16="http://schemas.microsoft.com/office/drawing/2014/main" id="{F811BC14-BB17-4057-87D2-D77E4347B680}"/>
              </a:ext>
            </a:extLst>
          </p:cNvPr>
          <p:cNvSpPr/>
          <p:nvPr/>
        </p:nvSpPr>
        <p:spPr>
          <a:xfrm>
            <a:off x="3142954" y="3830951"/>
            <a:ext cx="1892373" cy="135603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rgbClr val="42B48E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EAD686B-F815-4A2B-908F-C6D851999A3D}"/>
              </a:ext>
            </a:extLst>
          </p:cNvPr>
          <p:cNvSpPr txBox="1"/>
          <p:nvPr/>
        </p:nvSpPr>
        <p:spPr>
          <a:xfrm>
            <a:off x="3273990" y="4245464"/>
            <a:ext cx="1481897" cy="93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УГЛУБЛЕННАЯ ПОДГОТОВКА ПО</a:t>
            </a: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ПРОФИЛЬНЫМ ДИСЦИПЛИНАМ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8" name="Right Arrow 66">
            <a:extLst>
              <a:ext uri="{FF2B5EF4-FFF2-40B4-BE49-F238E27FC236}">
                <a16:creationId xmlns:a16="http://schemas.microsoft.com/office/drawing/2014/main" id="{51565450-CF92-47D7-956D-89C8669D89C9}"/>
              </a:ext>
            </a:extLst>
          </p:cNvPr>
          <p:cNvSpPr/>
          <p:nvPr/>
        </p:nvSpPr>
        <p:spPr>
          <a:xfrm>
            <a:off x="3213006" y="3822571"/>
            <a:ext cx="1362881" cy="522485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B92E78F-9D49-4D35-9D76-DD4DF0B91885}"/>
              </a:ext>
            </a:extLst>
          </p:cNvPr>
          <p:cNvSpPr txBox="1"/>
          <p:nvPr/>
        </p:nvSpPr>
        <p:spPr>
          <a:xfrm>
            <a:off x="3879949" y="3969853"/>
            <a:ext cx="597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02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161" name="Рисунок 160" descr="Шевроны со сплошной заливкой">
            <a:extLst>
              <a:ext uri="{FF2B5EF4-FFF2-40B4-BE49-F238E27FC236}">
                <a16:creationId xmlns:a16="http://schemas.microsoft.com/office/drawing/2014/main" id="{AB1CB269-0240-4AA0-B4D0-6C10F71F0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90593" y="4351829"/>
            <a:ext cx="375241" cy="400676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9B8A4F84-091C-427F-9FFC-7D7D74B08D28}"/>
              </a:ext>
            </a:extLst>
          </p:cNvPr>
          <p:cNvSpPr txBox="1"/>
          <p:nvPr/>
        </p:nvSpPr>
        <p:spPr>
          <a:xfrm>
            <a:off x="687078" y="476583"/>
            <a:ext cx="10864037" cy="425838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385649"/>
                </a:solidFill>
                <a:effectLst/>
                <a:uLnTx/>
                <a:uFillTx/>
                <a:latin typeface="Arial Black" panose="020B0A04020102020204" pitchFamily="34" charset="0"/>
              </a:rPr>
              <a:t>ТРАЕКТОРИЯ ИНДИВИДУАЛЬНОГО ПРОФЕССИОНАЛЬНОГО РАЗВИТИЯ </a:t>
            </a:r>
          </a:p>
        </p:txBody>
      </p:sp>
      <p:sp>
        <p:nvSpPr>
          <p:cNvPr id="94" name="Right Arrow 6">
            <a:extLst>
              <a:ext uri="{FF2B5EF4-FFF2-40B4-BE49-F238E27FC236}">
                <a16:creationId xmlns:a16="http://schemas.microsoft.com/office/drawing/2014/main" id="{471714A1-99FD-4449-86B4-15604A98BED1}"/>
              </a:ext>
            </a:extLst>
          </p:cNvPr>
          <p:cNvSpPr/>
          <p:nvPr/>
        </p:nvSpPr>
        <p:spPr>
          <a:xfrm>
            <a:off x="1029145" y="3897856"/>
            <a:ext cx="1362881" cy="522485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86">
              <a:defRPr/>
            </a:pPr>
            <a:r>
              <a:rPr lang="en-US" altLang="ko-KR" sz="11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0</a:t>
            </a:r>
            <a:r>
              <a:rPr lang="ru-RU" altLang="ko-KR" sz="11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1</a:t>
            </a:r>
            <a:endParaRPr lang="ko-KR" altLang="en-US" sz="11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3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0B3CE11-C5FD-44E8-AA2F-2666AFEDD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1630" y="822454"/>
            <a:ext cx="9048019" cy="72424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385649"/>
                </a:solidFill>
              </a:rPr>
              <a:t>Статистика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02BCC50-3367-4B9D-8BA8-DDB169E71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74541"/>
              </p:ext>
            </p:extLst>
          </p:nvPr>
        </p:nvGraphicFramePr>
        <p:xfrm>
          <a:off x="1324708" y="1546700"/>
          <a:ext cx="9929447" cy="4811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784">
                  <a:extLst>
                    <a:ext uri="{9D8B030D-6E8A-4147-A177-3AD203B41FA5}">
                      <a16:colId xmlns:a16="http://schemas.microsoft.com/office/drawing/2014/main" val="990781692"/>
                    </a:ext>
                  </a:extLst>
                </a:gridCol>
                <a:gridCol w="3454983">
                  <a:extLst>
                    <a:ext uri="{9D8B030D-6E8A-4147-A177-3AD203B41FA5}">
                      <a16:colId xmlns:a16="http://schemas.microsoft.com/office/drawing/2014/main" val="3407230516"/>
                    </a:ext>
                  </a:extLst>
                </a:gridCol>
                <a:gridCol w="1789063">
                  <a:extLst>
                    <a:ext uri="{9D8B030D-6E8A-4147-A177-3AD203B41FA5}">
                      <a16:colId xmlns:a16="http://schemas.microsoft.com/office/drawing/2014/main" val="1883217762"/>
                    </a:ext>
                  </a:extLst>
                </a:gridCol>
                <a:gridCol w="1790063">
                  <a:extLst>
                    <a:ext uri="{9D8B030D-6E8A-4147-A177-3AD203B41FA5}">
                      <a16:colId xmlns:a16="http://schemas.microsoft.com/office/drawing/2014/main" val="1335184877"/>
                    </a:ext>
                  </a:extLst>
                </a:gridCol>
                <a:gridCol w="2215554">
                  <a:extLst>
                    <a:ext uri="{9D8B030D-6E8A-4147-A177-3AD203B41FA5}">
                      <a16:colId xmlns:a16="http://schemas.microsoft.com/office/drawing/2014/main" val="746687087"/>
                    </a:ext>
                  </a:extLst>
                </a:gridCol>
              </a:tblGrid>
              <a:tr h="692408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 dirty="0">
                          <a:solidFill>
                            <a:srgbClr val="385649"/>
                          </a:solidFill>
                          <a:effectLst/>
                        </a:rPr>
                        <a:t>№</a:t>
                      </a:r>
                      <a:endParaRPr lang="ru-RU" sz="20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 dirty="0">
                          <a:solidFill>
                            <a:srgbClr val="385649"/>
                          </a:solidFill>
                          <a:effectLst/>
                        </a:rPr>
                        <a:t>критерий</a:t>
                      </a:r>
                      <a:endParaRPr lang="ru-RU" sz="20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2023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2024</a:t>
                      </a:r>
                    </a:p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план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 dirty="0">
                          <a:solidFill>
                            <a:srgbClr val="385649"/>
                          </a:solidFill>
                          <a:effectLst/>
                        </a:rPr>
                        <a:t>2025 </a:t>
                      </a:r>
                    </a:p>
                    <a:p>
                      <a:pPr indent="450215" algn="ctr"/>
                      <a:r>
                        <a:rPr lang="ru-RU" sz="2000" dirty="0">
                          <a:solidFill>
                            <a:srgbClr val="385649"/>
                          </a:solidFill>
                          <a:effectLst/>
                        </a:rPr>
                        <a:t>план</a:t>
                      </a:r>
                      <a:endParaRPr lang="ru-RU" sz="20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81389"/>
                  </a:ext>
                </a:extLst>
              </a:tr>
              <a:tr h="801201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2000" b="1" dirty="0">
                          <a:solidFill>
                            <a:srgbClr val="385649"/>
                          </a:solidFill>
                          <a:effectLst/>
                        </a:rPr>
                        <a:t>Количество человеко-часов</a:t>
                      </a:r>
                      <a:endParaRPr lang="ru-RU" sz="2000" b="1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54 000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225 000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500 000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887946"/>
                  </a:ext>
                </a:extLst>
              </a:tr>
              <a:tr h="400601"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000" b="1" dirty="0">
                          <a:solidFill>
                            <a:srgbClr val="385649"/>
                          </a:solidFill>
                          <a:effectLst/>
                        </a:rPr>
                        <a:t>выпускники</a:t>
                      </a:r>
                      <a:endParaRPr lang="ru-RU" sz="2000" b="1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197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1660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2800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426291"/>
                  </a:ext>
                </a:extLst>
              </a:tr>
              <a:tr h="400601"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000" b="1" dirty="0">
                          <a:solidFill>
                            <a:srgbClr val="385649"/>
                          </a:solidFill>
                          <a:effectLst/>
                        </a:rPr>
                        <a:t>программы</a:t>
                      </a:r>
                      <a:endParaRPr lang="ru-RU" sz="2000" b="1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 dirty="0">
                          <a:solidFill>
                            <a:srgbClr val="385649"/>
                          </a:solidFill>
                          <a:effectLst/>
                        </a:rPr>
                        <a:t>7</a:t>
                      </a:r>
                      <a:endParaRPr lang="ru-RU" sz="20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23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26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895787"/>
                  </a:ext>
                </a:extLst>
              </a:tr>
              <a:tr h="400601"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000" b="1" dirty="0">
                          <a:solidFill>
                            <a:srgbClr val="385649"/>
                          </a:solidFill>
                          <a:effectLst/>
                        </a:rPr>
                        <a:t>группы</a:t>
                      </a:r>
                      <a:endParaRPr lang="ru-RU" sz="2000" b="1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 dirty="0">
                          <a:solidFill>
                            <a:srgbClr val="385649"/>
                          </a:solidFill>
                          <a:effectLst/>
                        </a:rPr>
                        <a:t>50</a:t>
                      </a:r>
                      <a:endParaRPr lang="ru-RU" sz="20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270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314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853413"/>
                  </a:ext>
                </a:extLst>
              </a:tr>
              <a:tr h="400601"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5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000" b="1" dirty="0">
                          <a:solidFill>
                            <a:srgbClr val="385649"/>
                          </a:solidFill>
                          <a:effectLst/>
                        </a:rPr>
                        <a:t>Школы. из них:</a:t>
                      </a:r>
                      <a:endParaRPr lang="ru-RU" sz="2000" b="1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 dirty="0">
                          <a:solidFill>
                            <a:srgbClr val="385649"/>
                          </a:solidFill>
                          <a:effectLst/>
                        </a:rPr>
                        <a:t>39</a:t>
                      </a:r>
                      <a:endParaRPr lang="ru-RU" sz="20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 dirty="0">
                          <a:solidFill>
                            <a:srgbClr val="385649"/>
                          </a:solidFill>
                          <a:effectLst/>
                        </a:rPr>
                        <a:t>123</a:t>
                      </a:r>
                      <a:endParaRPr lang="ru-RU" sz="20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170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410419"/>
                  </a:ext>
                </a:extLst>
              </a:tr>
              <a:tr h="801201"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2000" b="1" dirty="0">
                          <a:solidFill>
                            <a:srgbClr val="385649"/>
                          </a:solidFill>
                          <a:effectLst/>
                        </a:rPr>
                        <a:t>- Продвинутый уровень </a:t>
                      </a:r>
                      <a:r>
                        <a:rPr lang="ru-RU" sz="2000" b="1" dirty="0" err="1">
                          <a:solidFill>
                            <a:srgbClr val="385649"/>
                          </a:solidFill>
                          <a:effectLst/>
                        </a:rPr>
                        <a:t>профминимума</a:t>
                      </a:r>
                      <a:endParaRPr lang="ru-RU" sz="2000" b="1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-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 dirty="0">
                          <a:solidFill>
                            <a:srgbClr val="385649"/>
                          </a:solidFill>
                          <a:effectLst/>
                        </a:rPr>
                        <a:t>88</a:t>
                      </a:r>
                      <a:endParaRPr lang="ru-RU" sz="20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 dirty="0">
                          <a:solidFill>
                            <a:srgbClr val="385649"/>
                          </a:solidFill>
                          <a:effectLst/>
                        </a:rPr>
                        <a:t>?</a:t>
                      </a:r>
                      <a:endParaRPr lang="ru-RU" sz="20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601902"/>
                  </a:ext>
                </a:extLst>
              </a:tr>
              <a:tr h="801201"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000" b="1" dirty="0">
                          <a:solidFill>
                            <a:srgbClr val="385649"/>
                          </a:solidFill>
                          <a:effectLst/>
                        </a:rPr>
                        <a:t>- наличие гранта</a:t>
                      </a:r>
                      <a:endParaRPr lang="ru-RU" sz="2000" b="1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32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>
                          <a:solidFill>
                            <a:srgbClr val="385649"/>
                          </a:solidFill>
                          <a:effectLst/>
                        </a:rPr>
                        <a:t>72 </a:t>
                      </a:r>
                      <a:endParaRPr lang="ru-RU" sz="20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000" dirty="0">
                          <a:solidFill>
                            <a:srgbClr val="385649"/>
                          </a:solidFill>
                          <a:effectLst/>
                        </a:rPr>
                        <a:t>?</a:t>
                      </a:r>
                      <a:endParaRPr lang="ru-RU" sz="20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085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4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D60D898-D73D-4DB7-927C-8C5A2896A5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53" y="1160125"/>
            <a:ext cx="11573197" cy="72424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85649"/>
                </a:solidFill>
              </a:rPr>
              <a:t>Школы района в Проекте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CCC3361-B8EE-40B0-B29C-6D79E24C7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27287"/>
              </p:ext>
            </p:extLst>
          </p:nvPr>
        </p:nvGraphicFramePr>
        <p:xfrm>
          <a:off x="1503289" y="2309446"/>
          <a:ext cx="10043942" cy="2209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2003">
                  <a:extLst>
                    <a:ext uri="{9D8B030D-6E8A-4147-A177-3AD203B41FA5}">
                      <a16:colId xmlns:a16="http://schemas.microsoft.com/office/drawing/2014/main" val="353456024"/>
                    </a:ext>
                  </a:extLst>
                </a:gridCol>
                <a:gridCol w="2475052">
                  <a:extLst>
                    <a:ext uri="{9D8B030D-6E8A-4147-A177-3AD203B41FA5}">
                      <a16:colId xmlns:a16="http://schemas.microsoft.com/office/drawing/2014/main" val="3365214335"/>
                    </a:ext>
                  </a:extLst>
                </a:gridCol>
                <a:gridCol w="2486887">
                  <a:extLst>
                    <a:ext uri="{9D8B030D-6E8A-4147-A177-3AD203B41FA5}">
                      <a16:colId xmlns:a16="http://schemas.microsoft.com/office/drawing/2014/main" val="3807350390"/>
                    </a:ext>
                  </a:extLst>
                </a:gridCol>
              </a:tblGrid>
              <a:tr h="373185">
                <a:tc rowSpan="2">
                  <a:txBody>
                    <a:bodyPr/>
                    <a:lstStyle/>
                    <a:p>
                      <a:pPr indent="450215" algn="just"/>
                      <a:r>
                        <a:rPr lang="ru-RU" sz="2400" dirty="0">
                          <a:solidFill>
                            <a:srgbClr val="385649"/>
                          </a:solidFill>
                          <a:effectLst/>
                        </a:rPr>
                        <a:t>Район Санкт-Петербурга</a:t>
                      </a:r>
                      <a:endParaRPr lang="ru-RU" sz="24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ctr"/>
                      <a:r>
                        <a:rPr lang="ru-RU" sz="2400" dirty="0">
                          <a:solidFill>
                            <a:srgbClr val="385649"/>
                          </a:solidFill>
                          <a:effectLst/>
                        </a:rPr>
                        <a:t>Количество</a:t>
                      </a:r>
                      <a:endParaRPr lang="ru-RU" sz="24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59187"/>
                  </a:ext>
                </a:extLst>
              </a:tr>
              <a:tr h="373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400">
                          <a:solidFill>
                            <a:srgbClr val="385649"/>
                          </a:solidFill>
                          <a:effectLst/>
                        </a:rPr>
                        <a:t>2023 год</a:t>
                      </a:r>
                      <a:endParaRPr lang="ru-RU" sz="24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400">
                          <a:solidFill>
                            <a:srgbClr val="385649"/>
                          </a:solidFill>
                          <a:effectLst/>
                        </a:rPr>
                        <a:t>2024 год</a:t>
                      </a:r>
                      <a:endParaRPr lang="ru-RU" sz="240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313029"/>
                  </a:ext>
                </a:extLst>
              </a:tr>
              <a:tr h="186592"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400" dirty="0">
                          <a:solidFill>
                            <a:srgbClr val="385649"/>
                          </a:solidFill>
                          <a:effectLst/>
                        </a:rPr>
                        <a:t>Колпинский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3200" dirty="0">
                          <a:solidFill>
                            <a:srgbClr val="385649"/>
                          </a:solidFill>
                          <a:effectLst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3200" dirty="0">
                          <a:solidFill>
                            <a:srgbClr val="385649"/>
                          </a:solidFill>
                          <a:effectLst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828344"/>
                  </a:ext>
                </a:extLst>
              </a:tr>
              <a:tr h="186592"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400" dirty="0">
                          <a:solidFill>
                            <a:srgbClr val="385649"/>
                          </a:solidFill>
                          <a:effectLst/>
                        </a:rPr>
                        <a:t>Московский</a:t>
                      </a:r>
                      <a:endParaRPr lang="ru-RU" sz="24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3200" dirty="0">
                          <a:solidFill>
                            <a:srgbClr val="385649"/>
                          </a:solidFill>
                          <a:effectLst/>
                        </a:rPr>
                        <a:t>1</a:t>
                      </a:r>
                      <a:endParaRPr lang="ru-RU" sz="32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3200" dirty="0">
                          <a:solidFill>
                            <a:srgbClr val="385649"/>
                          </a:solidFill>
                          <a:effectLst/>
                        </a:rPr>
                        <a:t>6</a:t>
                      </a:r>
                      <a:endParaRPr lang="ru-RU" sz="32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46893"/>
                  </a:ext>
                </a:extLst>
              </a:tr>
              <a:tr h="167444"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400" dirty="0">
                          <a:solidFill>
                            <a:srgbClr val="385649"/>
                          </a:solidFill>
                          <a:effectLst/>
                        </a:rPr>
                        <a:t>Пушкинский</a:t>
                      </a:r>
                      <a:endParaRPr lang="ru-RU" sz="24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3200" dirty="0">
                          <a:solidFill>
                            <a:srgbClr val="385649"/>
                          </a:solidFill>
                          <a:effectLst/>
                        </a:rPr>
                        <a:t>4</a:t>
                      </a:r>
                      <a:endParaRPr lang="ru-RU" sz="32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3200" dirty="0">
                          <a:solidFill>
                            <a:srgbClr val="385649"/>
                          </a:solidFill>
                          <a:effectLst/>
                        </a:rPr>
                        <a:t>9</a:t>
                      </a:r>
                      <a:endParaRPr lang="ru-RU" sz="3200" dirty="0">
                        <a:solidFill>
                          <a:srgbClr val="38564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875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76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77AE39-C511-4E44-B2F9-825B0F5BE9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7" y="928256"/>
            <a:ext cx="9859108" cy="5590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91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319939"/>
            <a:ext cx="9601200" cy="9089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Новости о проекте «Моя первая профессия»</a:t>
            </a:r>
            <a:endParaRPr lang="ru-RU" sz="4000" b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079D5-7C83-4598-BE02-82A4FD39A521}"/>
              </a:ext>
            </a:extLst>
          </p:cNvPr>
          <p:cNvSpPr txBox="1"/>
          <p:nvPr/>
        </p:nvSpPr>
        <p:spPr>
          <a:xfrm>
            <a:off x="6741884" y="3012934"/>
            <a:ext cx="408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Центр образовательных программ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Руководитель: Ольга Олеговна Шацкая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e-mail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shackaya_oo</a:t>
            </a:r>
            <a:r>
              <a:rPr lang="ru-RU" sz="1600" dirty="0">
                <a:solidFill>
                  <a:schemeClr val="bg1"/>
                </a:solidFill>
              </a:rPr>
              <a:t>@copp78.ru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B56521-7BAD-4271-A8B5-E710C760D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32" y="5302220"/>
            <a:ext cx="3482776" cy="100308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F38434-D9BD-4F0A-9DF9-AA2C3606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5" y="2595565"/>
            <a:ext cx="2978727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49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МПП">
  <a:themeElements>
    <a:clrScheme name="МПП">
      <a:dk1>
        <a:srgbClr val="FFFFFF"/>
      </a:dk1>
      <a:lt1>
        <a:sysClr val="window" lastClr="FFFFFF"/>
      </a:lt1>
      <a:dk2>
        <a:srgbClr val="385649"/>
      </a:dk2>
      <a:lt2>
        <a:srgbClr val="42B48E"/>
      </a:lt2>
      <a:accent1>
        <a:srgbClr val="77968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6F3B55"/>
      </a:accent6>
      <a:hlink>
        <a:srgbClr val="F4B183"/>
      </a:hlink>
      <a:folHlink>
        <a:srgbClr val="EBDAE2"/>
      </a:folHlink>
    </a:clrScheme>
    <a:fontScheme name="МПП">
      <a:majorFont>
        <a:latin typeface="Dela Gothic One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_МПП" id="{65C21CE8-DE75-4C88-9FAF-121BF330E2AA}" vid="{4EEE6EA6-590D-4EFE-909E-F13E2E6BDAA6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Тема_МПП</Template>
  <TotalTime>5086</TotalTime>
  <Words>294</Words>
  <Application>Microsoft Office PowerPoint</Application>
  <PresentationFormat>Широкоэкранный</PresentationFormat>
  <Paragraphs>126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4" baseType="lpstr">
      <vt:lpstr>Arial Unicode MS</vt:lpstr>
      <vt:lpstr>Arial</vt:lpstr>
      <vt:lpstr>Arial Black</vt:lpstr>
      <vt:lpstr>Calibri</vt:lpstr>
      <vt:lpstr>Calibri Light</vt:lpstr>
      <vt:lpstr>Dela Gothic One</vt:lpstr>
      <vt:lpstr>FZShuTi</vt:lpstr>
      <vt:lpstr>Helvetica</vt:lpstr>
      <vt:lpstr>Helvetica Neue Light</vt:lpstr>
      <vt:lpstr>Montserrat</vt:lpstr>
      <vt:lpstr>Roboto</vt:lpstr>
      <vt:lpstr>Roboto Black</vt:lpstr>
      <vt:lpstr>Times New Roman</vt:lpstr>
      <vt:lpstr>Wingdings</vt:lpstr>
      <vt:lpstr>Тема_МПП</vt:lpstr>
      <vt:lpstr>Contents Slide Master</vt:lpstr>
      <vt:lpstr>Проект «Моя первая профессия» в школах Санкт-Петербурга. Осознанная профориентация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Новости о проекте «Моя первая профессия»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Святослав Добряков</dc:creator>
  <cp:lastModifiedBy>IMCadmin</cp:lastModifiedBy>
  <cp:revision>88</cp:revision>
  <cp:lastPrinted>2024-03-19T11:38:20Z</cp:lastPrinted>
  <dcterms:created xsi:type="dcterms:W3CDTF">2023-08-29T09:49:42Z</dcterms:created>
  <dcterms:modified xsi:type="dcterms:W3CDTF">2024-05-15T13:27:52Z</dcterms:modified>
</cp:coreProperties>
</file>