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1"/>
  </p:notesMasterIdLst>
  <p:sldIdLst>
    <p:sldId id="256" r:id="rId2"/>
    <p:sldId id="259" r:id="rId3"/>
    <p:sldId id="257" r:id="rId4"/>
    <p:sldId id="384" r:id="rId5"/>
    <p:sldId id="383" r:id="rId6"/>
    <p:sldId id="261" r:id="rId7"/>
    <p:sldId id="381" r:id="rId8"/>
    <p:sldId id="258" r:id="rId9"/>
    <p:sldId id="38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6"/>
  </p:normalViewPr>
  <p:slideViewPr>
    <p:cSldViewPr snapToGrid="0">
      <p:cViewPr varScale="1">
        <p:scale>
          <a:sx n="64" d="100"/>
          <a:sy n="64" d="100"/>
        </p:scale>
        <p:origin x="74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4-й квартал 2023 года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258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Школы</c:v>
                </c:pt>
              </c:strCache>
            </c:strRef>
          </c:tx>
          <c:explosion val="1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20-674E-8740-1028FCFE33A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120-674E-8740-1028FCFE33A1}"/>
              </c:ext>
            </c:extLst>
          </c:dPt>
          <c:cat>
            <c:strRef>
              <c:f>Лист1!$A$2:$A$3</c:f>
              <c:strCache>
                <c:ptCount val="2"/>
                <c:pt idx="0">
                  <c:v>Школы, прошедшие самодиагностику</c:v>
                </c:pt>
                <c:pt idx="1">
                  <c:v>Школы, не являющиеся участниками проекта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570</c:v>
                </c:pt>
                <c:pt idx="1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20-674E-8740-1028FCFE33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797092994980472E-2"/>
          <c:y val="0.79287715506821754"/>
          <c:w val="0.92015745976981622"/>
          <c:h val="0.141884590839207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2-й квартал 2023 года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3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Школы</c:v>
                </c:pt>
              </c:strCache>
            </c:strRef>
          </c:tx>
          <c:explosion val="1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256-2546-AEFB-EC2558475FB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256-2546-AEFB-EC2558475FB2}"/>
              </c:ext>
            </c:extLst>
          </c:dPt>
          <c:cat>
            <c:strRef>
              <c:f>Лист1!$A$2:$A$3</c:f>
              <c:strCache>
                <c:ptCount val="2"/>
                <c:pt idx="0">
                  <c:v>Школы, прошедшие самодиагностику</c:v>
                </c:pt>
                <c:pt idx="1">
                  <c:v>Школы, не являющиеся участниками проекта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165</c:v>
                </c:pt>
                <c:pt idx="1">
                  <c:v>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56-2546-AEFB-EC2558475F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371288582010565E-2"/>
          <c:y val="0.77805939914329103"/>
          <c:w val="0.93245406123291241"/>
          <c:h val="0.16437743548090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2</a:t>
            </a:r>
            <a:r>
              <a:rPr lang="en-US"/>
              <a:t>-</a:t>
            </a:r>
            <a:r>
              <a:rPr lang="ru-RU"/>
              <a:t>й квартал 2024 года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258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Школы</c:v>
                </c:pt>
              </c:strCache>
            </c:strRef>
          </c:tx>
          <c:explosion val="4"/>
          <c:dPt>
            <c:idx val="0"/>
            <c:bubble3D val="0"/>
            <c:explosion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0C8-6F43-A2BF-07A5ACE9D3BC}"/>
              </c:ext>
            </c:extLst>
          </c:dPt>
          <c:dPt>
            <c:idx val="1"/>
            <c:bubble3D val="0"/>
            <c:explosion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0C8-6F43-A2BF-07A5ACE9D3BC}"/>
              </c:ext>
            </c:extLst>
          </c:dPt>
          <c:cat>
            <c:strRef>
              <c:f>Лист1!$A$2:$A$3</c:f>
              <c:strCache>
                <c:ptCount val="2"/>
                <c:pt idx="0">
                  <c:v>Школы, прошедшие самодиагностику</c:v>
                </c:pt>
                <c:pt idx="1">
                  <c:v>Школы, не являющиеся участниками проекта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687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C8-6F43-A2BF-07A5ACE9D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601017086361269E-2"/>
          <c:y val="0.80822733250176471"/>
          <c:w val="0.89728163688992779"/>
          <c:h val="0.1649098569895280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 квартал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Знание</c:v>
                </c:pt>
                <c:pt idx="1">
                  <c:v>Воспитание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64.3</c:v>
                </c:pt>
                <c:pt idx="1">
                  <c:v>81.8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AC-2D40-8A73-2095BE18372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квартал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Знание</c:v>
                </c:pt>
                <c:pt idx="1">
                  <c:v>Воспитание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63.8</c:v>
                </c:pt>
                <c:pt idx="1">
                  <c:v>81.400000000000006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AC-2D40-8A73-2095BE1837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4213632"/>
        <c:axId val="74231808"/>
      </c:barChart>
      <c:catAx>
        <c:axId val="74213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4231808"/>
        <c:crosses val="autoZero"/>
        <c:auto val="1"/>
        <c:lblAlgn val="ctr"/>
        <c:lblOffset val="100"/>
        <c:noMultiLvlLbl val="0"/>
      </c:catAx>
      <c:valAx>
        <c:axId val="742318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7421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 квартал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Профориентация</c:v>
                </c:pt>
                <c:pt idx="1">
                  <c:v>Образовательная среда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82.1</c:v>
                </c:pt>
                <c:pt idx="1">
                  <c:v>86.3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DC-3842-935F-38041D5D00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квартал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Профориентация</c:v>
                </c:pt>
                <c:pt idx="1">
                  <c:v>Образовательная среда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63.8</c:v>
                </c:pt>
                <c:pt idx="1">
                  <c:v>76.3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DC-3842-935F-38041D5D00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3600384"/>
        <c:axId val="133601920"/>
      </c:barChart>
      <c:catAx>
        <c:axId val="133600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3601920"/>
        <c:crosses val="autoZero"/>
        <c:auto val="1"/>
        <c:lblAlgn val="ctr"/>
        <c:lblOffset val="100"/>
        <c:noMultiLvlLbl val="0"/>
      </c:catAx>
      <c:valAx>
        <c:axId val="1336019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33600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0C600A-F5F7-4349-AB1F-7FF0337B2705}" type="doc">
      <dgm:prSet loTypeId="urn:microsoft.com/office/officeart/2005/8/layout/process2" loCatId="process" qsTypeId="urn:microsoft.com/office/officeart/2005/8/quickstyle/simple3" qsCatId="simple" csTypeId="urn:microsoft.com/office/officeart/2005/8/colors/colorful4" csCatId="colorful" phldr="1"/>
      <dgm:spPr/>
    </dgm:pt>
    <dgm:pt modelId="{075B75DF-D864-4B1C-B22C-7EDD016FFD58}">
      <dgm:prSet phldrT="[Текст]"/>
      <dgm:spPr/>
      <dgm:t>
        <a:bodyPr/>
        <a:lstStyle/>
        <a:p>
          <a:r>
            <a:rPr lang="ru-RU" b="1" dirty="0" smtClean="0"/>
            <a:t>Реализация программы ДПО: обучение районных координаторов</a:t>
          </a:r>
          <a:endParaRPr lang="ru-RU" b="1" dirty="0"/>
        </a:p>
      </dgm:t>
    </dgm:pt>
    <dgm:pt modelId="{CD9A6D14-6FC0-461B-BB47-162448C7153A}" type="parTrans" cxnId="{2D190FD9-88F5-4AC2-85D9-71BE4FD2483B}">
      <dgm:prSet/>
      <dgm:spPr/>
      <dgm:t>
        <a:bodyPr/>
        <a:lstStyle/>
        <a:p>
          <a:endParaRPr lang="ru-RU"/>
        </a:p>
      </dgm:t>
    </dgm:pt>
    <dgm:pt modelId="{755EAB7A-F856-42C8-8878-4C1413317B98}" type="sibTrans" cxnId="{2D190FD9-88F5-4AC2-85D9-71BE4FD2483B}">
      <dgm:prSet/>
      <dgm:spPr/>
      <dgm:t>
        <a:bodyPr/>
        <a:lstStyle/>
        <a:p>
          <a:endParaRPr lang="ru-RU"/>
        </a:p>
      </dgm:t>
    </dgm:pt>
    <dgm:pt modelId="{8773893A-2DE0-49D8-96A8-2132CD5C614D}">
      <dgm:prSet phldrT="[Текст]"/>
      <dgm:spPr/>
      <dgm:t>
        <a:bodyPr/>
        <a:lstStyle/>
        <a:p>
          <a:r>
            <a:rPr lang="ru-RU" b="1" dirty="0" smtClean="0"/>
            <a:t>Разработка и апробация технологии проектно-аналитического погружения для управленческих команд «Управленческий акселератор»</a:t>
          </a:r>
          <a:endParaRPr lang="ru-RU" b="1" dirty="0"/>
        </a:p>
      </dgm:t>
    </dgm:pt>
    <dgm:pt modelId="{84B033DF-6F6C-45B4-97FE-4B48E695D4DF}" type="parTrans" cxnId="{762275DA-EC02-44C4-8C25-022140119F9F}">
      <dgm:prSet/>
      <dgm:spPr/>
      <dgm:t>
        <a:bodyPr/>
        <a:lstStyle/>
        <a:p>
          <a:endParaRPr lang="ru-RU"/>
        </a:p>
      </dgm:t>
    </dgm:pt>
    <dgm:pt modelId="{DEA8BD26-AB37-4925-9295-FDC83417871E}" type="sibTrans" cxnId="{762275DA-EC02-44C4-8C25-022140119F9F}">
      <dgm:prSet/>
      <dgm:spPr/>
      <dgm:t>
        <a:bodyPr/>
        <a:lstStyle/>
        <a:p>
          <a:endParaRPr lang="ru-RU"/>
        </a:p>
      </dgm:t>
    </dgm:pt>
    <dgm:pt modelId="{1D625E18-F2B4-4A24-815E-414980E32FA6}">
      <dgm:prSet phldrT="[Текст]"/>
      <dgm:spPr/>
      <dgm:t>
        <a:bodyPr/>
        <a:lstStyle/>
        <a:p>
          <a:r>
            <a:rPr lang="ru-RU" b="1" dirty="0" smtClean="0"/>
            <a:t>Корректировка технологии. Формирование межрайонных  групп и команд</a:t>
          </a:r>
          <a:endParaRPr lang="ru-RU" b="1" dirty="0"/>
        </a:p>
      </dgm:t>
    </dgm:pt>
    <dgm:pt modelId="{2B5A8D93-C813-43C5-8556-E39432251E96}" type="parTrans" cxnId="{CA34C330-1B42-4D77-92AB-4990C2E5BEA4}">
      <dgm:prSet/>
      <dgm:spPr/>
      <dgm:t>
        <a:bodyPr/>
        <a:lstStyle/>
        <a:p>
          <a:endParaRPr lang="ru-RU"/>
        </a:p>
      </dgm:t>
    </dgm:pt>
    <dgm:pt modelId="{BE317D40-BF0F-4C6B-8582-B212149218B5}" type="sibTrans" cxnId="{CA34C330-1B42-4D77-92AB-4990C2E5BEA4}">
      <dgm:prSet/>
      <dgm:spPr/>
      <dgm:t>
        <a:bodyPr/>
        <a:lstStyle/>
        <a:p>
          <a:endParaRPr lang="ru-RU"/>
        </a:p>
      </dgm:t>
    </dgm:pt>
    <dgm:pt modelId="{1CC30235-777A-4769-8A83-81F2B3652519}" type="pres">
      <dgm:prSet presAssocID="{170C600A-F5F7-4349-AB1F-7FF0337B2705}" presName="linearFlow" presStyleCnt="0">
        <dgm:presLayoutVars>
          <dgm:resizeHandles val="exact"/>
        </dgm:presLayoutVars>
      </dgm:prSet>
      <dgm:spPr/>
    </dgm:pt>
    <dgm:pt modelId="{DB81254C-A05A-425D-8B9C-8BEFD2741D2F}" type="pres">
      <dgm:prSet presAssocID="{075B75DF-D864-4B1C-B22C-7EDD016FFD5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766DF-5D0B-4471-99B6-25877F73CCCB}" type="pres">
      <dgm:prSet presAssocID="{755EAB7A-F856-42C8-8878-4C1413317B98}" presName="sibTrans" presStyleLbl="sibTrans2D1" presStyleIdx="0" presStyleCnt="2"/>
      <dgm:spPr/>
      <dgm:t>
        <a:bodyPr/>
        <a:lstStyle/>
        <a:p>
          <a:endParaRPr lang="ru-RU"/>
        </a:p>
      </dgm:t>
    </dgm:pt>
    <dgm:pt modelId="{AD3ADA7B-AEF5-4A4F-BC86-EEE05D12921D}" type="pres">
      <dgm:prSet presAssocID="{755EAB7A-F856-42C8-8878-4C1413317B98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A7A30AAA-27A6-41C7-B974-EF9C95AE7114}" type="pres">
      <dgm:prSet presAssocID="{8773893A-2DE0-49D8-96A8-2132CD5C614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7BA7D-CC50-4AD8-BEB4-0F7E02556EA4}" type="pres">
      <dgm:prSet presAssocID="{DEA8BD26-AB37-4925-9295-FDC83417871E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A6B46CA-D50C-4BDF-8B15-15791BB847BD}" type="pres">
      <dgm:prSet presAssocID="{DEA8BD26-AB37-4925-9295-FDC83417871E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958F3FA-A751-4404-8EA3-BCFF60EAB2B1}" type="pres">
      <dgm:prSet presAssocID="{1D625E18-F2B4-4A24-815E-414980E32FA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7D68FF-6B8E-484C-85D4-65D24149CEC3}" type="presOf" srcId="{DEA8BD26-AB37-4925-9295-FDC83417871E}" destId="{1A6B46CA-D50C-4BDF-8B15-15791BB847BD}" srcOrd="1" destOrd="0" presId="urn:microsoft.com/office/officeart/2005/8/layout/process2"/>
    <dgm:cxn modelId="{30AE16AD-1620-4EE7-8B2C-00CF5341F45C}" type="presOf" srcId="{755EAB7A-F856-42C8-8878-4C1413317B98}" destId="{C9A766DF-5D0B-4471-99B6-25877F73CCCB}" srcOrd="0" destOrd="0" presId="urn:microsoft.com/office/officeart/2005/8/layout/process2"/>
    <dgm:cxn modelId="{CA34C330-1B42-4D77-92AB-4990C2E5BEA4}" srcId="{170C600A-F5F7-4349-AB1F-7FF0337B2705}" destId="{1D625E18-F2B4-4A24-815E-414980E32FA6}" srcOrd="2" destOrd="0" parTransId="{2B5A8D93-C813-43C5-8556-E39432251E96}" sibTransId="{BE317D40-BF0F-4C6B-8582-B212149218B5}"/>
    <dgm:cxn modelId="{2D190FD9-88F5-4AC2-85D9-71BE4FD2483B}" srcId="{170C600A-F5F7-4349-AB1F-7FF0337B2705}" destId="{075B75DF-D864-4B1C-B22C-7EDD016FFD58}" srcOrd="0" destOrd="0" parTransId="{CD9A6D14-6FC0-461B-BB47-162448C7153A}" sibTransId="{755EAB7A-F856-42C8-8878-4C1413317B98}"/>
    <dgm:cxn modelId="{FD9B7CA6-48FD-4A30-B3A4-3C553AE47659}" type="presOf" srcId="{755EAB7A-F856-42C8-8878-4C1413317B98}" destId="{AD3ADA7B-AEF5-4A4F-BC86-EEE05D12921D}" srcOrd="1" destOrd="0" presId="urn:microsoft.com/office/officeart/2005/8/layout/process2"/>
    <dgm:cxn modelId="{D8A6DE6D-B27A-4E41-8698-EF942F187F45}" type="presOf" srcId="{8773893A-2DE0-49D8-96A8-2132CD5C614D}" destId="{A7A30AAA-27A6-41C7-B974-EF9C95AE7114}" srcOrd="0" destOrd="0" presId="urn:microsoft.com/office/officeart/2005/8/layout/process2"/>
    <dgm:cxn modelId="{243A6F54-5CDA-4982-A052-0726135019E4}" type="presOf" srcId="{DEA8BD26-AB37-4925-9295-FDC83417871E}" destId="{2407BA7D-CC50-4AD8-BEB4-0F7E02556EA4}" srcOrd="0" destOrd="0" presId="urn:microsoft.com/office/officeart/2005/8/layout/process2"/>
    <dgm:cxn modelId="{2F9D984E-2885-4007-9EC8-7FD7EFD80472}" type="presOf" srcId="{075B75DF-D864-4B1C-B22C-7EDD016FFD58}" destId="{DB81254C-A05A-425D-8B9C-8BEFD2741D2F}" srcOrd="0" destOrd="0" presId="urn:microsoft.com/office/officeart/2005/8/layout/process2"/>
    <dgm:cxn modelId="{695240C7-211F-4FF5-BA46-C6D7102677EA}" type="presOf" srcId="{170C600A-F5F7-4349-AB1F-7FF0337B2705}" destId="{1CC30235-777A-4769-8A83-81F2B3652519}" srcOrd="0" destOrd="0" presId="urn:microsoft.com/office/officeart/2005/8/layout/process2"/>
    <dgm:cxn modelId="{762275DA-EC02-44C4-8C25-022140119F9F}" srcId="{170C600A-F5F7-4349-AB1F-7FF0337B2705}" destId="{8773893A-2DE0-49D8-96A8-2132CD5C614D}" srcOrd="1" destOrd="0" parTransId="{84B033DF-6F6C-45B4-97FE-4B48E695D4DF}" sibTransId="{DEA8BD26-AB37-4925-9295-FDC83417871E}"/>
    <dgm:cxn modelId="{09526723-E3AD-4B48-AE40-E1EAE785D73E}" type="presOf" srcId="{1D625E18-F2B4-4A24-815E-414980E32FA6}" destId="{E958F3FA-A751-4404-8EA3-BCFF60EAB2B1}" srcOrd="0" destOrd="0" presId="urn:microsoft.com/office/officeart/2005/8/layout/process2"/>
    <dgm:cxn modelId="{231F2BB6-5A58-44DD-8E1E-3E44D01D9480}" type="presParOf" srcId="{1CC30235-777A-4769-8A83-81F2B3652519}" destId="{DB81254C-A05A-425D-8B9C-8BEFD2741D2F}" srcOrd="0" destOrd="0" presId="urn:microsoft.com/office/officeart/2005/8/layout/process2"/>
    <dgm:cxn modelId="{C4E29AC4-51D6-4C38-A7CC-52E023DEC62E}" type="presParOf" srcId="{1CC30235-777A-4769-8A83-81F2B3652519}" destId="{C9A766DF-5D0B-4471-99B6-25877F73CCCB}" srcOrd="1" destOrd="0" presId="urn:microsoft.com/office/officeart/2005/8/layout/process2"/>
    <dgm:cxn modelId="{08C2A0F0-408C-4649-849E-41D0366E096E}" type="presParOf" srcId="{C9A766DF-5D0B-4471-99B6-25877F73CCCB}" destId="{AD3ADA7B-AEF5-4A4F-BC86-EEE05D12921D}" srcOrd="0" destOrd="0" presId="urn:microsoft.com/office/officeart/2005/8/layout/process2"/>
    <dgm:cxn modelId="{A122640A-212E-49FB-BB32-70D71BDAC0E8}" type="presParOf" srcId="{1CC30235-777A-4769-8A83-81F2B3652519}" destId="{A7A30AAA-27A6-41C7-B974-EF9C95AE7114}" srcOrd="2" destOrd="0" presId="urn:microsoft.com/office/officeart/2005/8/layout/process2"/>
    <dgm:cxn modelId="{A8095580-5851-45F0-A9FF-870EE2B88D4A}" type="presParOf" srcId="{1CC30235-777A-4769-8A83-81F2B3652519}" destId="{2407BA7D-CC50-4AD8-BEB4-0F7E02556EA4}" srcOrd="3" destOrd="0" presId="urn:microsoft.com/office/officeart/2005/8/layout/process2"/>
    <dgm:cxn modelId="{131C57B8-A805-41B0-8133-06E4B5018ADC}" type="presParOf" srcId="{2407BA7D-CC50-4AD8-BEB4-0F7E02556EA4}" destId="{1A6B46CA-D50C-4BDF-8B15-15791BB847BD}" srcOrd="0" destOrd="0" presId="urn:microsoft.com/office/officeart/2005/8/layout/process2"/>
    <dgm:cxn modelId="{F1422AA0-C999-471D-A23B-221E0528242A}" type="presParOf" srcId="{1CC30235-777A-4769-8A83-81F2B3652519}" destId="{E958F3FA-A751-4404-8EA3-BCFF60EAB2B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183BBE-C104-4C71-9344-C9C40D33C4ED}" type="doc">
      <dgm:prSet loTypeId="urn:microsoft.com/office/officeart/2005/8/layout/process5" loCatId="process" qsTypeId="urn:microsoft.com/office/officeart/2005/8/quickstyle/simple3" qsCatId="simple" csTypeId="urn:microsoft.com/office/officeart/2005/8/colors/colorful4" csCatId="colorful" phldr="1"/>
      <dgm:spPr/>
    </dgm:pt>
    <dgm:pt modelId="{4C53F425-76E7-4227-B90E-9EB0F95ACFE1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сопровождение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осознанного отношения 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обучающихся к профессионально-трудовой 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сфере</a:t>
          </a:r>
          <a:endParaRPr lang="ru-RU" sz="1400" dirty="0"/>
        </a:p>
      </dgm:t>
    </dgm:pt>
    <dgm:pt modelId="{6C16C19E-F1DE-4EFB-8277-5FA01AA7D886}" type="parTrans" cxnId="{31208779-6510-498B-A97B-E5935844A00C}">
      <dgm:prSet/>
      <dgm:spPr/>
      <dgm:t>
        <a:bodyPr/>
        <a:lstStyle/>
        <a:p>
          <a:endParaRPr lang="ru-RU"/>
        </a:p>
      </dgm:t>
    </dgm:pt>
    <dgm:pt modelId="{08342921-1165-4896-AE0D-8B9B72B3BC0E}" type="sibTrans" cxnId="{31208779-6510-498B-A97B-E5935844A00C}">
      <dgm:prSet/>
      <dgm:spPr/>
      <dgm:t>
        <a:bodyPr/>
        <a:lstStyle/>
        <a:p>
          <a:endParaRPr lang="ru-RU"/>
        </a:p>
      </dgm:t>
    </dgm:pt>
    <dgm:pt modelId="{623A407C-A3CE-46F1-AA1E-5E5C514056F6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ru-RU" sz="13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создании условий</a:t>
          </a:r>
          <a:r>
            <a:rPr lang="ru-RU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для формирования</a:t>
          </a:r>
          <a:r>
            <a:rPr lang="en-US" sz="13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3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набора компетенций, необходимых для успешного самоопределения и готовности к разрешению проблем профессиональной жизни </a:t>
          </a:r>
          <a:endParaRPr lang="ru-RU" sz="1300" dirty="0"/>
        </a:p>
      </dgm:t>
    </dgm:pt>
    <dgm:pt modelId="{1C3D9527-ECC5-44F4-AEE1-BAD9430F62A7}" type="parTrans" cxnId="{78C98606-B0E0-47C3-AAEB-5041027D6267}">
      <dgm:prSet/>
      <dgm:spPr/>
      <dgm:t>
        <a:bodyPr/>
        <a:lstStyle/>
        <a:p>
          <a:endParaRPr lang="ru-RU"/>
        </a:p>
      </dgm:t>
    </dgm:pt>
    <dgm:pt modelId="{828974EB-D401-4DD6-BC52-07F4271E3D87}" type="sibTrans" cxnId="{78C98606-B0E0-47C3-AAEB-5041027D6267}">
      <dgm:prSet/>
      <dgm:spPr/>
      <dgm:t>
        <a:bodyPr/>
        <a:lstStyle/>
        <a:p>
          <a:endParaRPr lang="ru-RU"/>
        </a:p>
      </dgm:t>
    </dgm:pt>
    <dgm:pt modelId="{95833564-5605-4411-B758-EA7FADB0F368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Направление </a:t>
          </a:r>
          <a:r>
            <a:rPr lang="ru-RU" sz="1700" dirty="0" smtClean="0">
              <a:latin typeface="Arial" panose="020B0604020202020204" pitchFamily="34" charset="0"/>
              <a:cs typeface="Arial" panose="020B0604020202020204" pitchFamily="34" charset="0"/>
            </a:rPr>
            <a:t>«Профориентация»</a:t>
          </a:r>
          <a:endParaRPr lang="ru-RU" sz="1700" dirty="0"/>
        </a:p>
      </dgm:t>
    </dgm:pt>
    <dgm:pt modelId="{0D0CE3A9-D1F0-4A2C-9D75-C311E0AE2CB7}" type="parTrans" cxnId="{33D9F1DA-FEEE-4D13-94B3-90DE96BF8B9C}">
      <dgm:prSet/>
      <dgm:spPr/>
      <dgm:t>
        <a:bodyPr/>
        <a:lstStyle/>
        <a:p>
          <a:endParaRPr lang="ru-RU"/>
        </a:p>
      </dgm:t>
    </dgm:pt>
    <dgm:pt modelId="{BE3A4E3D-7ED0-4ABF-A3B1-08B11F095080}" type="sibTrans" cxnId="{33D9F1DA-FEEE-4D13-94B3-90DE96BF8B9C}">
      <dgm:prSet/>
      <dgm:spPr/>
      <dgm:t>
        <a:bodyPr/>
        <a:lstStyle/>
        <a:p>
          <a:endParaRPr lang="ru-RU"/>
        </a:p>
      </dgm:t>
    </dgm:pt>
    <dgm:pt modelId="{E831098D-4D24-441F-A530-61A7F3A188C8}">
      <dgm:prSet phldrT="[Текст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система </a:t>
          </a:r>
          <a:r>
            <a:rPr lang="ru-RU" sz="1700" dirty="0" smtClean="0">
              <a:latin typeface="Arial" panose="020B0604020202020204" pitchFamily="34" charset="0"/>
              <a:cs typeface="Arial" panose="020B0604020202020204" pitchFamily="34" charset="0"/>
            </a:rPr>
            <a:t>профессиональных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проб 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(ОП ПП, конкурсы, квалификационные испытания, предпрофессиональные классы)</a:t>
          </a:r>
          <a:endParaRPr lang="ru-RU" sz="1400" dirty="0"/>
        </a:p>
      </dgm:t>
    </dgm:pt>
    <dgm:pt modelId="{FAD672B0-1BC7-4975-A146-71FE48ECAADC}" type="parTrans" cxnId="{797A9BB1-9125-405F-89AE-195674A83FFA}">
      <dgm:prSet/>
      <dgm:spPr/>
      <dgm:t>
        <a:bodyPr/>
        <a:lstStyle/>
        <a:p>
          <a:endParaRPr lang="ru-RU"/>
        </a:p>
      </dgm:t>
    </dgm:pt>
    <dgm:pt modelId="{9DBF5766-1624-4822-BA7F-CDCDBD94627C}" type="sibTrans" cxnId="{797A9BB1-9125-405F-89AE-195674A83FFA}">
      <dgm:prSet/>
      <dgm:spPr/>
      <dgm:t>
        <a:bodyPr/>
        <a:lstStyle/>
        <a:p>
          <a:endParaRPr lang="ru-RU"/>
        </a:p>
      </dgm:t>
    </dgm:pt>
    <dgm:pt modelId="{F032B8BA-18D5-4BC5-9A11-E47832E06C51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сетевые программы </a:t>
          </a:r>
          <a:b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с колледжами и вузами</a:t>
          </a:r>
          <a:endParaRPr lang="ru-RU" sz="1800" dirty="0"/>
        </a:p>
      </dgm:t>
    </dgm:pt>
    <dgm:pt modelId="{32213AA4-8DD4-4F49-BFBF-2C06D77E6E92}" type="parTrans" cxnId="{8E0D65EC-F984-482E-8B25-B0276989C0DB}">
      <dgm:prSet/>
      <dgm:spPr/>
      <dgm:t>
        <a:bodyPr/>
        <a:lstStyle/>
        <a:p>
          <a:endParaRPr lang="ru-RU"/>
        </a:p>
      </dgm:t>
    </dgm:pt>
    <dgm:pt modelId="{6918AC27-CFBD-4F8C-AA42-E9A02D1A2BCD}" type="sibTrans" cxnId="{8E0D65EC-F984-482E-8B25-B0276989C0DB}">
      <dgm:prSet/>
      <dgm:spPr/>
      <dgm:t>
        <a:bodyPr/>
        <a:lstStyle/>
        <a:p>
          <a:endParaRPr lang="ru-RU"/>
        </a:p>
      </dgm:t>
    </dgm:pt>
    <dgm:pt modelId="{82D6BE03-FBC2-4AA0-B62A-7C4D3BA3BBAB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сотрудничество с семьей</a:t>
          </a:r>
          <a:endParaRPr lang="ru-RU" sz="1800" dirty="0"/>
        </a:p>
      </dgm:t>
    </dgm:pt>
    <dgm:pt modelId="{AF188977-A481-473C-A324-38B26764BC35}" type="parTrans" cxnId="{832774BC-BC4C-49D8-A1D3-3E75D76F6A57}">
      <dgm:prSet/>
      <dgm:spPr/>
      <dgm:t>
        <a:bodyPr/>
        <a:lstStyle/>
        <a:p>
          <a:endParaRPr lang="ru-RU"/>
        </a:p>
      </dgm:t>
    </dgm:pt>
    <dgm:pt modelId="{99628155-62E7-4693-9F94-EB1C7C2738F0}" type="sibTrans" cxnId="{832774BC-BC4C-49D8-A1D3-3E75D76F6A57}">
      <dgm:prSet/>
      <dgm:spPr/>
      <dgm:t>
        <a:bodyPr/>
        <a:lstStyle/>
        <a:p>
          <a:endParaRPr lang="ru-RU"/>
        </a:p>
      </dgm:t>
    </dgm:pt>
    <dgm:pt modelId="{90F750DC-B2CF-4C74-A24A-BAD0C39DBFBA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участие работодателей </a:t>
          </a:r>
          <a:b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и заинтересованной общественности 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9E47D5-F870-45E7-A5FD-BDFC4A1F0926}" type="parTrans" cxnId="{9F3F86DA-2524-415A-AFA2-3D04C7E172AF}">
      <dgm:prSet/>
      <dgm:spPr/>
      <dgm:t>
        <a:bodyPr/>
        <a:lstStyle/>
        <a:p>
          <a:endParaRPr lang="ru-RU"/>
        </a:p>
      </dgm:t>
    </dgm:pt>
    <dgm:pt modelId="{C115C0DF-816E-4733-A2FF-40AE249EA699}" type="sibTrans" cxnId="{9F3F86DA-2524-415A-AFA2-3D04C7E172AF}">
      <dgm:prSet/>
      <dgm:spPr/>
      <dgm:t>
        <a:bodyPr/>
        <a:lstStyle/>
        <a:p>
          <a:endParaRPr lang="ru-RU"/>
        </a:p>
      </dgm:t>
    </dgm:pt>
    <dgm:pt modelId="{ED889FFF-F85F-4D21-AB83-61AA0CCCDFF8}" type="pres">
      <dgm:prSet presAssocID="{27183BBE-C104-4C71-9344-C9C40D33C4ED}" presName="diagram" presStyleCnt="0">
        <dgm:presLayoutVars>
          <dgm:dir/>
          <dgm:resizeHandles val="exact"/>
        </dgm:presLayoutVars>
      </dgm:prSet>
      <dgm:spPr/>
    </dgm:pt>
    <dgm:pt modelId="{2EAF3338-6407-4C46-A4A0-6432E2334F38}" type="pres">
      <dgm:prSet presAssocID="{95833564-5605-4411-B758-EA7FADB0F36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65234E-D9D1-4473-AF7D-0295270ABD18}" type="pres">
      <dgm:prSet presAssocID="{BE3A4E3D-7ED0-4ABF-A3B1-08B11F095080}" presName="sibTrans" presStyleLbl="sibTrans2D1" presStyleIdx="0" presStyleCnt="6"/>
      <dgm:spPr/>
      <dgm:t>
        <a:bodyPr/>
        <a:lstStyle/>
        <a:p>
          <a:endParaRPr lang="ru-RU"/>
        </a:p>
      </dgm:t>
    </dgm:pt>
    <dgm:pt modelId="{F2AC485A-1277-4386-9412-B3A8DA0AA2B3}" type="pres">
      <dgm:prSet presAssocID="{BE3A4E3D-7ED0-4ABF-A3B1-08B11F095080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45BE7A55-766A-4982-B78F-DC13C193E411}" type="pres">
      <dgm:prSet presAssocID="{4C53F425-76E7-4227-B90E-9EB0F95ACFE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C6A59-890A-4A7A-B3C5-416A914CAB29}" type="pres">
      <dgm:prSet presAssocID="{08342921-1165-4896-AE0D-8B9B72B3BC0E}" presName="sibTrans" presStyleLbl="sibTrans2D1" presStyleIdx="1" presStyleCnt="6"/>
      <dgm:spPr/>
      <dgm:t>
        <a:bodyPr/>
        <a:lstStyle/>
        <a:p>
          <a:endParaRPr lang="ru-RU"/>
        </a:p>
      </dgm:t>
    </dgm:pt>
    <dgm:pt modelId="{5D552CCD-9BD0-45DE-886C-6F7047258317}" type="pres">
      <dgm:prSet presAssocID="{08342921-1165-4896-AE0D-8B9B72B3BC0E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502A99AC-DE3E-44A1-94B5-8F51A60BE0A2}" type="pres">
      <dgm:prSet presAssocID="{623A407C-A3CE-46F1-AA1E-5E5C514056F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83E54-D299-4ED9-8D82-09F2309AFE8B}" type="pres">
      <dgm:prSet presAssocID="{828974EB-D401-4DD6-BC52-07F4271E3D87}" presName="sibTrans" presStyleLbl="sibTrans2D1" presStyleIdx="2" presStyleCnt="6"/>
      <dgm:spPr/>
      <dgm:t>
        <a:bodyPr/>
        <a:lstStyle/>
        <a:p>
          <a:endParaRPr lang="ru-RU"/>
        </a:p>
      </dgm:t>
    </dgm:pt>
    <dgm:pt modelId="{B648781D-48FF-4F93-A8E1-2B5F7BB86884}" type="pres">
      <dgm:prSet presAssocID="{828974EB-D401-4DD6-BC52-07F4271E3D87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E64F31B7-4BF0-40EB-BBB7-18262A8BCB74}" type="pres">
      <dgm:prSet presAssocID="{E831098D-4D24-441F-A530-61A7F3A188C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B5D24-F9C9-45F3-894D-93D9711C0A4F}" type="pres">
      <dgm:prSet presAssocID="{9DBF5766-1624-4822-BA7F-CDCDBD94627C}" presName="sibTrans" presStyleLbl="sibTrans2D1" presStyleIdx="3" presStyleCnt="6"/>
      <dgm:spPr/>
      <dgm:t>
        <a:bodyPr/>
        <a:lstStyle/>
        <a:p>
          <a:endParaRPr lang="ru-RU"/>
        </a:p>
      </dgm:t>
    </dgm:pt>
    <dgm:pt modelId="{990BFD9E-A553-453F-ADD3-748582667023}" type="pres">
      <dgm:prSet presAssocID="{9DBF5766-1624-4822-BA7F-CDCDBD94627C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686A125D-0503-4EB2-8054-55D768DFA8B7}" type="pres">
      <dgm:prSet presAssocID="{F032B8BA-18D5-4BC5-9A11-E47832E06C51}" presName="node" presStyleLbl="node1" presStyleIdx="4" presStyleCnt="7" custLinFactNeighborX="2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AC09A-1E1C-45A9-ADAB-6BB870E407C4}" type="pres">
      <dgm:prSet presAssocID="{6918AC27-CFBD-4F8C-AA42-E9A02D1A2BCD}" presName="sibTrans" presStyleLbl="sibTrans2D1" presStyleIdx="4" presStyleCnt="6"/>
      <dgm:spPr/>
      <dgm:t>
        <a:bodyPr/>
        <a:lstStyle/>
        <a:p>
          <a:endParaRPr lang="ru-RU"/>
        </a:p>
      </dgm:t>
    </dgm:pt>
    <dgm:pt modelId="{7F43A9C2-5D0E-4212-B694-93BA501B184D}" type="pres">
      <dgm:prSet presAssocID="{6918AC27-CFBD-4F8C-AA42-E9A02D1A2BCD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0B1A5E26-CDCA-4A57-B9FC-B8C0B0E1408D}" type="pres">
      <dgm:prSet presAssocID="{82D6BE03-FBC2-4AA0-B62A-7C4D3BA3BBA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51CD9-581C-464E-8F39-FEF437E53E65}" type="pres">
      <dgm:prSet presAssocID="{99628155-62E7-4693-9F94-EB1C7C2738F0}" presName="sibTrans" presStyleLbl="sibTrans2D1" presStyleIdx="5" presStyleCnt="6"/>
      <dgm:spPr/>
      <dgm:t>
        <a:bodyPr/>
        <a:lstStyle/>
        <a:p>
          <a:endParaRPr lang="ru-RU"/>
        </a:p>
      </dgm:t>
    </dgm:pt>
    <dgm:pt modelId="{401EA4CA-0632-4F27-8E6A-3F1A51D54834}" type="pres">
      <dgm:prSet presAssocID="{99628155-62E7-4693-9F94-EB1C7C2738F0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61953684-260F-48AA-AB3F-338428CA8DC5}" type="pres">
      <dgm:prSet presAssocID="{90F750DC-B2CF-4C74-A24A-BAD0C39DBFB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0D65EC-F984-482E-8B25-B0276989C0DB}" srcId="{27183BBE-C104-4C71-9344-C9C40D33C4ED}" destId="{F032B8BA-18D5-4BC5-9A11-E47832E06C51}" srcOrd="4" destOrd="0" parTransId="{32213AA4-8DD4-4F49-BFBF-2C06D77E6E92}" sibTransId="{6918AC27-CFBD-4F8C-AA42-E9A02D1A2BCD}"/>
    <dgm:cxn modelId="{6DA0515D-EBC5-41F0-BE68-291AB151BAAF}" type="presOf" srcId="{82D6BE03-FBC2-4AA0-B62A-7C4D3BA3BBAB}" destId="{0B1A5E26-CDCA-4A57-B9FC-B8C0B0E1408D}" srcOrd="0" destOrd="0" presId="urn:microsoft.com/office/officeart/2005/8/layout/process5"/>
    <dgm:cxn modelId="{8A2D81AF-0BEB-4C2A-9927-0C1AE1CD7429}" type="presOf" srcId="{99628155-62E7-4693-9F94-EB1C7C2738F0}" destId="{401EA4CA-0632-4F27-8E6A-3F1A51D54834}" srcOrd="1" destOrd="0" presId="urn:microsoft.com/office/officeart/2005/8/layout/process5"/>
    <dgm:cxn modelId="{11EAA9DE-AD76-424E-8146-40FBC8C043CA}" type="presOf" srcId="{828974EB-D401-4DD6-BC52-07F4271E3D87}" destId="{33A83E54-D299-4ED9-8D82-09F2309AFE8B}" srcOrd="0" destOrd="0" presId="urn:microsoft.com/office/officeart/2005/8/layout/process5"/>
    <dgm:cxn modelId="{5EFAE6BA-E7D1-4AEB-9502-826923E10183}" type="presOf" srcId="{BE3A4E3D-7ED0-4ABF-A3B1-08B11F095080}" destId="{C665234E-D9D1-4473-AF7D-0295270ABD18}" srcOrd="0" destOrd="0" presId="urn:microsoft.com/office/officeart/2005/8/layout/process5"/>
    <dgm:cxn modelId="{F6E6472B-1B04-44F8-A9BD-08E1C75C32A4}" type="presOf" srcId="{BE3A4E3D-7ED0-4ABF-A3B1-08B11F095080}" destId="{F2AC485A-1277-4386-9412-B3A8DA0AA2B3}" srcOrd="1" destOrd="0" presId="urn:microsoft.com/office/officeart/2005/8/layout/process5"/>
    <dgm:cxn modelId="{B71F7E9B-BD7D-492C-88DC-D8CB71360B01}" type="presOf" srcId="{08342921-1165-4896-AE0D-8B9B72B3BC0E}" destId="{130C6A59-890A-4A7A-B3C5-416A914CAB29}" srcOrd="0" destOrd="0" presId="urn:microsoft.com/office/officeart/2005/8/layout/process5"/>
    <dgm:cxn modelId="{024F374B-E970-49C5-9D0A-AC29CD0DCE3A}" type="presOf" srcId="{4C53F425-76E7-4227-B90E-9EB0F95ACFE1}" destId="{45BE7A55-766A-4982-B78F-DC13C193E411}" srcOrd="0" destOrd="0" presId="urn:microsoft.com/office/officeart/2005/8/layout/process5"/>
    <dgm:cxn modelId="{797A9BB1-9125-405F-89AE-195674A83FFA}" srcId="{27183BBE-C104-4C71-9344-C9C40D33C4ED}" destId="{E831098D-4D24-441F-A530-61A7F3A188C8}" srcOrd="3" destOrd="0" parTransId="{FAD672B0-1BC7-4975-A146-71FE48ECAADC}" sibTransId="{9DBF5766-1624-4822-BA7F-CDCDBD94627C}"/>
    <dgm:cxn modelId="{A3A579D7-7348-4967-B660-8C4F2C6F3638}" type="presOf" srcId="{828974EB-D401-4DD6-BC52-07F4271E3D87}" destId="{B648781D-48FF-4F93-A8E1-2B5F7BB86884}" srcOrd="1" destOrd="0" presId="urn:microsoft.com/office/officeart/2005/8/layout/process5"/>
    <dgm:cxn modelId="{FF52C3B9-9CEE-49DE-96D8-AFBD35187F4E}" type="presOf" srcId="{F032B8BA-18D5-4BC5-9A11-E47832E06C51}" destId="{686A125D-0503-4EB2-8054-55D768DFA8B7}" srcOrd="0" destOrd="0" presId="urn:microsoft.com/office/officeart/2005/8/layout/process5"/>
    <dgm:cxn modelId="{15895B20-BC32-4124-A51E-584C73B5B0B9}" type="presOf" srcId="{9DBF5766-1624-4822-BA7F-CDCDBD94627C}" destId="{990BFD9E-A553-453F-ADD3-748582667023}" srcOrd="1" destOrd="0" presId="urn:microsoft.com/office/officeart/2005/8/layout/process5"/>
    <dgm:cxn modelId="{38C2D68C-CBEC-4504-9A18-7C3088393D21}" type="presOf" srcId="{E831098D-4D24-441F-A530-61A7F3A188C8}" destId="{E64F31B7-4BF0-40EB-BBB7-18262A8BCB74}" srcOrd="0" destOrd="0" presId="urn:microsoft.com/office/officeart/2005/8/layout/process5"/>
    <dgm:cxn modelId="{C2EB0288-3E90-4378-9717-7FDABC8D76F9}" type="presOf" srcId="{95833564-5605-4411-B758-EA7FADB0F368}" destId="{2EAF3338-6407-4C46-A4A0-6432E2334F38}" srcOrd="0" destOrd="0" presId="urn:microsoft.com/office/officeart/2005/8/layout/process5"/>
    <dgm:cxn modelId="{832774BC-BC4C-49D8-A1D3-3E75D76F6A57}" srcId="{27183BBE-C104-4C71-9344-C9C40D33C4ED}" destId="{82D6BE03-FBC2-4AA0-B62A-7C4D3BA3BBAB}" srcOrd="5" destOrd="0" parTransId="{AF188977-A481-473C-A324-38B26764BC35}" sibTransId="{99628155-62E7-4693-9F94-EB1C7C2738F0}"/>
    <dgm:cxn modelId="{BD47AE80-5EF7-487D-9022-4FF1C54621C6}" type="presOf" srcId="{9DBF5766-1624-4822-BA7F-CDCDBD94627C}" destId="{364B5D24-F9C9-45F3-894D-93D9711C0A4F}" srcOrd="0" destOrd="0" presId="urn:microsoft.com/office/officeart/2005/8/layout/process5"/>
    <dgm:cxn modelId="{0A3469C2-829E-469A-87C9-7A1182FA5703}" type="presOf" srcId="{99628155-62E7-4693-9F94-EB1C7C2738F0}" destId="{D1951CD9-581C-464E-8F39-FEF437E53E65}" srcOrd="0" destOrd="0" presId="urn:microsoft.com/office/officeart/2005/8/layout/process5"/>
    <dgm:cxn modelId="{B2FC8EBC-8783-4864-8419-1BB7C54039EB}" type="presOf" srcId="{6918AC27-CFBD-4F8C-AA42-E9A02D1A2BCD}" destId="{7F43A9C2-5D0E-4212-B694-93BA501B184D}" srcOrd="1" destOrd="0" presId="urn:microsoft.com/office/officeart/2005/8/layout/process5"/>
    <dgm:cxn modelId="{14DDE328-53AC-4E2F-9B46-90299AFA3ED8}" type="presOf" srcId="{08342921-1165-4896-AE0D-8B9B72B3BC0E}" destId="{5D552CCD-9BD0-45DE-886C-6F7047258317}" srcOrd="1" destOrd="0" presId="urn:microsoft.com/office/officeart/2005/8/layout/process5"/>
    <dgm:cxn modelId="{78C98606-B0E0-47C3-AAEB-5041027D6267}" srcId="{27183BBE-C104-4C71-9344-C9C40D33C4ED}" destId="{623A407C-A3CE-46F1-AA1E-5E5C514056F6}" srcOrd="2" destOrd="0" parTransId="{1C3D9527-ECC5-44F4-AEE1-BAD9430F62A7}" sibTransId="{828974EB-D401-4DD6-BC52-07F4271E3D87}"/>
    <dgm:cxn modelId="{7A9178EA-1EC3-4D0E-8990-E1F3DEFE145B}" type="presOf" srcId="{90F750DC-B2CF-4C74-A24A-BAD0C39DBFBA}" destId="{61953684-260F-48AA-AB3F-338428CA8DC5}" srcOrd="0" destOrd="0" presId="urn:microsoft.com/office/officeart/2005/8/layout/process5"/>
    <dgm:cxn modelId="{9F3F86DA-2524-415A-AFA2-3D04C7E172AF}" srcId="{27183BBE-C104-4C71-9344-C9C40D33C4ED}" destId="{90F750DC-B2CF-4C74-A24A-BAD0C39DBFBA}" srcOrd="6" destOrd="0" parTransId="{389E47D5-F870-45E7-A5FD-BDFC4A1F0926}" sibTransId="{C115C0DF-816E-4733-A2FF-40AE249EA699}"/>
    <dgm:cxn modelId="{ECF5FA58-F2A2-4A86-A776-673854050429}" type="presOf" srcId="{623A407C-A3CE-46F1-AA1E-5E5C514056F6}" destId="{502A99AC-DE3E-44A1-94B5-8F51A60BE0A2}" srcOrd="0" destOrd="0" presId="urn:microsoft.com/office/officeart/2005/8/layout/process5"/>
    <dgm:cxn modelId="{31208779-6510-498B-A97B-E5935844A00C}" srcId="{27183BBE-C104-4C71-9344-C9C40D33C4ED}" destId="{4C53F425-76E7-4227-B90E-9EB0F95ACFE1}" srcOrd="1" destOrd="0" parTransId="{6C16C19E-F1DE-4EFB-8277-5FA01AA7D886}" sibTransId="{08342921-1165-4896-AE0D-8B9B72B3BC0E}"/>
    <dgm:cxn modelId="{33D9F1DA-FEEE-4D13-94B3-90DE96BF8B9C}" srcId="{27183BBE-C104-4C71-9344-C9C40D33C4ED}" destId="{95833564-5605-4411-B758-EA7FADB0F368}" srcOrd="0" destOrd="0" parTransId="{0D0CE3A9-D1F0-4A2C-9D75-C311E0AE2CB7}" sibTransId="{BE3A4E3D-7ED0-4ABF-A3B1-08B11F095080}"/>
    <dgm:cxn modelId="{13765237-F658-466C-99B4-B6B93AF9533E}" type="presOf" srcId="{6918AC27-CFBD-4F8C-AA42-E9A02D1A2BCD}" destId="{641AC09A-1E1C-45A9-ADAB-6BB870E407C4}" srcOrd="0" destOrd="0" presId="urn:microsoft.com/office/officeart/2005/8/layout/process5"/>
    <dgm:cxn modelId="{88E9A2CE-35B8-43A8-B13A-F28F5319E740}" type="presOf" srcId="{27183BBE-C104-4C71-9344-C9C40D33C4ED}" destId="{ED889FFF-F85F-4D21-AB83-61AA0CCCDFF8}" srcOrd="0" destOrd="0" presId="urn:microsoft.com/office/officeart/2005/8/layout/process5"/>
    <dgm:cxn modelId="{D32A3ED6-4B91-4578-9188-BC2C3B6E29F6}" type="presParOf" srcId="{ED889FFF-F85F-4D21-AB83-61AA0CCCDFF8}" destId="{2EAF3338-6407-4C46-A4A0-6432E2334F38}" srcOrd="0" destOrd="0" presId="urn:microsoft.com/office/officeart/2005/8/layout/process5"/>
    <dgm:cxn modelId="{9B26A7EC-D262-4674-B6DB-2C14168240B5}" type="presParOf" srcId="{ED889FFF-F85F-4D21-AB83-61AA0CCCDFF8}" destId="{C665234E-D9D1-4473-AF7D-0295270ABD18}" srcOrd="1" destOrd="0" presId="urn:microsoft.com/office/officeart/2005/8/layout/process5"/>
    <dgm:cxn modelId="{8F5C0D6B-F909-4363-8789-05127B4657CF}" type="presParOf" srcId="{C665234E-D9D1-4473-AF7D-0295270ABD18}" destId="{F2AC485A-1277-4386-9412-B3A8DA0AA2B3}" srcOrd="0" destOrd="0" presId="urn:microsoft.com/office/officeart/2005/8/layout/process5"/>
    <dgm:cxn modelId="{88925318-7D18-4DFF-B714-53D14EE19AE3}" type="presParOf" srcId="{ED889FFF-F85F-4D21-AB83-61AA0CCCDFF8}" destId="{45BE7A55-766A-4982-B78F-DC13C193E411}" srcOrd="2" destOrd="0" presId="urn:microsoft.com/office/officeart/2005/8/layout/process5"/>
    <dgm:cxn modelId="{CA8BD664-BE7F-4824-ADA8-C67A1AC7EECE}" type="presParOf" srcId="{ED889FFF-F85F-4D21-AB83-61AA0CCCDFF8}" destId="{130C6A59-890A-4A7A-B3C5-416A914CAB29}" srcOrd="3" destOrd="0" presId="urn:microsoft.com/office/officeart/2005/8/layout/process5"/>
    <dgm:cxn modelId="{0A3F2093-96AE-4FEE-9C7C-E669E51048C0}" type="presParOf" srcId="{130C6A59-890A-4A7A-B3C5-416A914CAB29}" destId="{5D552CCD-9BD0-45DE-886C-6F7047258317}" srcOrd="0" destOrd="0" presId="urn:microsoft.com/office/officeart/2005/8/layout/process5"/>
    <dgm:cxn modelId="{DF4939D4-0695-449E-BD97-DBB7A00DDCD7}" type="presParOf" srcId="{ED889FFF-F85F-4D21-AB83-61AA0CCCDFF8}" destId="{502A99AC-DE3E-44A1-94B5-8F51A60BE0A2}" srcOrd="4" destOrd="0" presId="urn:microsoft.com/office/officeart/2005/8/layout/process5"/>
    <dgm:cxn modelId="{170FC401-CAE2-45FA-8502-7F1ED76503C5}" type="presParOf" srcId="{ED889FFF-F85F-4D21-AB83-61AA0CCCDFF8}" destId="{33A83E54-D299-4ED9-8D82-09F2309AFE8B}" srcOrd="5" destOrd="0" presId="urn:microsoft.com/office/officeart/2005/8/layout/process5"/>
    <dgm:cxn modelId="{DBD9FD40-29F6-4108-81A9-CCD55947CFD5}" type="presParOf" srcId="{33A83E54-D299-4ED9-8D82-09F2309AFE8B}" destId="{B648781D-48FF-4F93-A8E1-2B5F7BB86884}" srcOrd="0" destOrd="0" presId="urn:microsoft.com/office/officeart/2005/8/layout/process5"/>
    <dgm:cxn modelId="{2347E39C-56D6-46C6-8BCF-C85C4F393F83}" type="presParOf" srcId="{ED889FFF-F85F-4D21-AB83-61AA0CCCDFF8}" destId="{E64F31B7-4BF0-40EB-BBB7-18262A8BCB74}" srcOrd="6" destOrd="0" presId="urn:microsoft.com/office/officeart/2005/8/layout/process5"/>
    <dgm:cxn modelId="{E23DB218-1817-40B8-BF5A-3C31D3C91614}" type="presParOf" srcId="{ED889FFF-F85F-4D21-AB83-61AA0CCCDFF8}" destId="{364B5D24-F9C9-45F3-894D-93D9711C0A4F}" srcOrd="7" destOrd="0" presId="urn:microsoft.com/office/officeart/2005/8/layout/process5"/>
    <dgm:cxn modelId="{0656EE1D-3244-458F-824A-8C0F0CAF21CE}" type="presParOf" srcId="{364B5D24-F9C9-45F3-894D-93D9711C0A4F}" destId="{990BFD9E-A553-453F-ADD3-748582667023}" srcOrd="0" destOrd="0" presId="urn:microsoft.com/office/officeart/2005/8/layout/process5"/>
    <dgm:cxn modelId="{FC50AA39-CB2C-42E4-8A01-9650928FE6D6}" type="presParOf" srcId="{ED889FFF-F85F-4D21-AB83-61AA0CCCDFF8}" destId="{686A125D-0503-4EB2-8054-55D768DFA8B7}" srcOrd="8" destOrd="0" presId="urn:microsoft.com/office/officeart/2005/8/layout/process5"/>
    <dgm:cxn modelId="{8ACD3FC9-1774-4ECF-9FD4-AC734EFE58F4}" type="presParOf" srcId="{ED889FFF-F85F-4D21-AB83-61AA0CCCDFF8}" destId="{641AC09A-1E1C-45A9-ADAB-6BB870E407C4}" srcOrd="9" destOrd="0" presId="urn:microsoft.com/office/officeart/2005/8/layout/process5"/>
    <dgm:cxn modelId="{D706032F-35F2-44CD-8501-ED4E9C451BDA}" type="presParOf" srcId="{641AC09A-1E1C-45A9-ADAB-6BB870E407C4}" destId="{7F43A9C2-5D0E-4212-B694-93BA501B184D}" srcOrd="0" destOrd="0" presId="urn:microsoft.com/office/officeart/2005/8/layout/process5"/>
    <dgm:cxn modelId="{B21CAE46-4B65-4B11-B81D-0564C70EBC16}" type="presParOf" srcId="{ED889FFF-F85F-4D21-AB83-61AA0CCCDFF8}" destId="{0B1A5E26-CDCA-4A57-B9FC-B8C0B0E1408D}" srcOrd="10" destOrd="0" presId="urn:microsoft.com/office/officeart/2005/8/layout/process5"/>
    <dgm:cxn modelId="{44AEE000-E44C-44EF-AB23-A6457A1D06F5}" type="presParOf" srcId="{ED889FFF-F85F-4D21-AB83-61AA0CCCDFF8}" destId="{D1951CD9-581C-464E-8F39-FEF437E53E65}" srcOrd="11" destOrd="0" presId="urn:microsoft.com/office/officeart/2005/8/layout/process5"/>
    <dgm:cxn modelId="{790B17EF-9A5D-4F77-8272-F359A54FCD58}" type="presParOf" srcId="{D1951CD9-581C-464E-8F39-FEF437E53E65}" destId="{401EA4CA-0632-4F27-8E6A-3F1A51D54834}" srcOrd="0" destOrd="0" presId="urn:microsoft.com/office/officeart/2005/8/layout/process5"/>
    <dgm:cxn modelId="{C98CCD20-312A-41FF-AB79-80981599E2A2}" type="presParOf" srcId="{ED889FFF-F85F-4D21-AB83-61AA0CCCDFF8}" destId="{61953684-260F-48AA-AB3F-338428CA8DC5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1254C-A05A-425D-8B9C-8BEFD2741D2F}">
      <dsp:nvSpPr>
        <dsp:cNvPr id="0" name=""/>
        <dsp:cNvSpPr/>
      </dsp:nvSpPr>
      <dsp:spPr>
        <a:xfrm>
          <a:off x="990356" y="0"/>
          <a:ext cx="2708245" cy="8718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Реализация программы ДПО: обучение районных координаторов</a:t>
          </a:r>
          <a:endParaRPr lang="ru-RU" sz="1200" b="1" kern="1200" dirty="0"/>
        </a:p>
      </dsp:txBody>
      <dsp:txXfrm>
        <a:off x="1015892" y="25536"/>
        <a:ext cx="2657173" cy="820797"/>
      </dsp:txXfrm>
    </dsp:sp>
    <dsp:sp modelId="{C9A766DF-5D0B-4471-99B6-25877F73CCCB}">
      <dsp:nvSpPr>
        <dsp:cNvPr id="0" name=""/>
        <dsp:cNvSpPr/>
      </dsp:nvSpPr>
      <dsp:spPr>
        <a:xfrm rot="5400000">
          <a:off x="2181003" y="893666"/>
          <a:ext cx="326951" cy="3923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-5400000">
        <a:off x="2226777" y="926361"/>
        <a:ext cx="235405" cy="228866"/>
      </dsp:txXfrm>
    </dsp:sp>
    <dsp:sp modelId="{A7A30AAA-27A6-41C7-B974-EF9C95AE7114}">
      <dsp:nvSpPr>
        <dsp:cNvPr id="0" name=""/>
        <dsp:cNvSpPr/>
      </dsp:nvSpPr>
      <dsp:spPr>
        <a:xfrm>
          <a:off x="990356" y="1307804"/>
          <a:ext cx="2708245" cy="8718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Разработка и апробация технологии проектно-аналитического погружения для управленческих команд «Управленческий акселератор»</a:t>
          </a:r>
          <a:endParaRPr lang="ru-RU" sz="1200" b="1" kern="1200" dirty="0"/>
        </a:p>
      </dsp:txBody>
      <dsp:txXfrm>
        <a:off x="1015892" y="1333340"/>
        <a:ext cx="2657173" cy="820797"/>
      </dsp:txXfrm>
    </dsp:sp>
    <dsp:sp modelId="{2407BA7D-CC50-4AD8-BEB4-0F7E02556EA4}">
      <dsp:nvSpPr>
        <dsp:cNvPr id="0" name=""/>
        <dsp:cNvSpPr/>
      </dsp:nvSpPr>
      <dsp:spPr>
        <a:xfrm rot="5400000">
          <a:off x="2181003" y="2201471"/>
          <a:ext cx="326951" cy="3923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-5400000">
        <a:off x="2226777" y="2234166"/>
        <a:ext cx="235405" cy="228866"/>
      </dsp:txXfrm>
    </dsp:sp>
    <dsp:sp modelId="{E958F3FA-A751-4404-8EA3-BCFF60EAB2B1}">
      <dsp:nvSpPr>
        <dsp:cNvPr id="0" name=""/>
        <dsp:cNvSpPr/>
      </dsp:nvSpPr>
      <dsp:spPr>
        <a:xfrm>
          <a:off x="990356" y="2615609"/>
          <a:ext cx="2708245" cy="8718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Корректировка технологии. Формирование межрайонных  групп и команд</a:t>
          </a:r>
          <a:endParaRPr lang="ru-RU" sz="1200" b="1" kern="1200" dirty="0"/>
        </a:p>
      </dsp:txBody>
      <dsp:txXfrm>
        <a:off x="1015892" y="2641145"/>
        <a:ext cx="2657173" cy="8207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F3338-6407-4C46-A4A0-6432E2334F38}">
      <dsp:nvSpPr>
        <dsp:cNvPr id="0" name=""/>
        <dsp:cNvSpPr/>
      </dsp:nvSpPr>
      <dsp:spPr>
        <a:xfrm>
          <a:off x="5244" y="45272"/>
          <a:ext cx="2292832" cy="1375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Направление </a:t>
          </a:r>
          <a:r>
            <a:rPr lang="ru-RU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«Профориентация»</a:t>
          </a:r>
          <a:endParaRPr lang="ru-RU" sz="1700" kern="1200" dirty="0"/>
        </a:p>
      </dsp:txBody>
      <dsp:txXfrm>
        <a:off x="45537" y="85565"/>
        <a:ext cx="2212246" cy="1295113"/>
      </dsp:txXfrm>
    </dsp:sp>
    <dsp:sp modelId="{C665234E-D9D1-4473-AF7D-0295270ABD18}">
      <dsp:nvSpPr>
        <dsp:cNvPr id="0" name=""/>
        <dsp:cNvSpPr/>
      </dsp:nvSpPr>
      <dsp:spPr>
        <a:xfrm>
          <a:off x="2499846" y="448811"/>
          <a:ext cx="486080" cy="5686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2499846" y="562535"/>
        <a:ext cx="340256" cy="341174"/>
      </dsp:txXfrm>
    </dsp:sp>
    <dsp:sp modelId="{45BE7A55-766A-4982-B78F-DC13C193E411}">
      <dsp:nvSpPr>
        <dsp:cNvPr id="0" name=""/>
        <dsp:cNvSpPr/>
      </dsp:nvSpPr>
      <dsp:spPr>
        <a:xfrm>
          <a:off x="3215210" y="45272"/>
          <a:ext cx="2292832" cy="1375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tint val="50000"/>
                <a:satMod val="300000"/>
              </a:schemeClr>
            </a:gs>
            <a:gs pos="35000">
              <a:schemeClr val="accent4">
                <a:hueOff val="-744128"/>
                <a:satOff val="4483"/>
                <a:lumOff val="359"/>
                <a:alphaOff val="0"/>
                <a:tint val="37000"/>
                <a:satMod val="30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сопровождение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осознанного отношения 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обучающихся к профессионально-трудовой 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сфере</a:t>
          </a:r>
          <a:endParaRPr lang="ru-RU" sz="1400" kern="1200" dirty="0"/>
        </a:p>
      </dsp:txBody>
      <dsp:txXfrm>
        <a:off x="3255503" y="85565"/>
        <a:ext cx="2212246" cy="1295113"/>
      </dsp:txXfrm>
    </dsp:sp>
    <dsp:sp modelId="{130C6A59-890A-4A7A-B3C5-416A914CAB29}">
      <dsp:nvSpPr>
        <dsp:cNvPr id="0" name=""/>
        <dsp:cNvSpPr/>
      </dsp:nvSpPr>
      <dsp:spPr>
        <a:xfrm>
          <a:off x="5709812" y="448811"/>
          <a:ext cx="486080" cy="5686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tint val="50000"/>
                <a:satMod val="300000"/>
              </a:schemeClr>
            </a:gs>
            <a:gs pos="35000">
              <a:schemeClr val="accent4">
                <a:hueOff val="-892954"/>
                <a:satOff val="5380"/>
                <a:lumOff val="431"/>
                <a:alphaOff val="0"/>
                <a:tint val="37000"/>
                <a:satMod val="30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709812" y="562535"/>
        <a:ext cx="340256" cy="341174"/>
      </dsp:txXfrm>
    </dsp:sp>
    <dsp:sp modelId="{502A99AC-DE3E-44A1-94B5-8F51A60BE0A2}">
      <dsp:nvSpPr>
        <dsp:cNvPr id="0" name=""/>
        <dsp:cNvSpPr/>
      </dsp:nvSpPr>
      <dsp:spPr>
        <a:xfrm>
          <a:off x="6425176" y="45272"/>
          <a:ext cx="2292832" cy="1375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создании условий</a:t>
          </a:r>
          <a:r>
            <a:rPr lang="ru-RU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для формирования</a:t>
          </a: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набора компетенций, необходимых для успешного самоопределения и готовности к разрешению проблем профессиональной жизни </a:t>
          </a:r>
          <a:endParaRPr lang="ru-RU" sz="1300" kern="1200" dirty="0"/>
        </a:p>
      </dsp:txBody>
      <dsp:txXfrm>
        <a:off x="6465469" y="85565"/>
        <a:ext cx="2212246" cy="1295113"/>
      </dsp:txXfrm>
    </dsp:sp>
    <dsp:sp modelId="{33A83E54-D299-4ED9-8D82-09F2309AFE8B}">
      <dsp:nvSpPr>
        <dsp:cNvPr id="0" name=""/>
        <dsp:cNvSpPr/>
      </dsp:nvSpPr>
      <dsp:spPr>
        <a:xfrm>
          <a:off x="8919778" y="448811"/>
          <a:ext cx="486080" cy="5686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tint val="50000"/>
                <a:satMod val="300000"/>
              </a:schemeClr>
            </a:gs>
            <a:gs pos="35000">
              <a:schemeClr val="accent4">
                <a:hueOff val="-1785908"/>
                <a:satOff val="10760"/>
                <a:lumOff val="862"/>
                <a:alphaOff val="0"/>
                <a:tint val="37000"/>
                <a:satMod val="30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8919778" y="562535"/>
        <a:ext cx="340256" cy="341174"/>
      </dsp:txXfrm>
    </dsp:sp>
    <dsp:sp modelId="{E64F31B7-4BF0-40EB-BBB7-18262A8BCB74}">
      <dsp:nvSpPr>
        <dsp:cNvPr id="0" name=""/>
        <dsp:cNvSpPr/>
      </dsp:nvSpPr>
      <dsp:spPr>
        <a:xfrm>
          <a:off x="9635142" y="45272"/>
          <a:ext cx="2292832" cy="1375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система </a:t>
          </a:r>
          <a:r>
            <a:rPr lang="ru-RU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профессиональных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проб </a:t>
          </a:r>
        </a:p>
        <a:p>
          <a:pPr lvl="0" algn="ctr" defTabSz="8001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(ОП ПП, конкурсы, квалификационные испытания, предпрофессиональные классы)</a:t>
          </a:r>
          <a:endParaRPr lang="ru-RU" sz="1400" kern="1200" dirty="0"/>
        </a:p>
      </dsp:txBody>
      <dsp:txXfrm>
        <a:off x="9675435" y="85565"/>
        <a:ext cx="2212246" cy="1295113"/>
      </dsp:txXfrm>
    </dsp:sp>
    <dsp:sp modelId="{364B5D24-F9C9-45F3-894D-93D9711C0A4F}">
      <dsp:nvSpPr>
        <dsp:cNvPr id="0" name=""/>
        <dsp:cNvSpPr/>
      </dsp:nvSpPr>
      <dsp:spPr>
        <a:xfrm rot="5392137">
          <a:off x="10541108" y="1581470"/>
          <a:ext cx="486081" cy="5686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tint val="50000"/>
                <a:satMod val="300000"/>
              </a:schemeClr>
            </a:gs>
            <a:gs pos="35000">
              <a:schemeClr val="accent4">
                <a:hueOff val="-2678862"/>
                <a:satOff val="16139"/>
                <a:lumOff val="1294"/>
                <a:alphaOff val="0"/>
                <a:tint val="37000"/>
                <a:satMod val="30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-5400000">
        <a:off x="10613395" y="1622740"/>
        <a:ext cx="341174" cy="340257"/>
      </dsp:txXfrm>
    </dsp:sp>
    <dsp:sp modelId="{686A125D-0503-4EB2-8054-55D768DFA8B7}">
      <dsp:nvSpPr>
        <dsp:cNvPr id="0" name=""/>
        <dsp:cNvSpPr/>
      </dsp:nvSpPr>
      <dsp:spPr>
        <a:xfrm>
          <a:off x="9640386" y="2338105"/>
          <a:ext cx="2292832" cy="1375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сетевые программы </a:t>
          </a:r>
          <a:b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с колледжами и вузами</a:t>
          </a:r>
          <a:endParaRPr lang="ru-RU" sz="1800" kern="1200" dirty="0"/>
        </a:p>
      </dsp:txBody>
      <dsp:txXfrm>
        <a:off x="9680679" y="2378398"/>
        <a:ext cx="2212246" cy="1295113"/>
      </dsp:txXfrm>
    </dsp:sp>
    <dsp:sp modelId="{641AC09A-1E1C-45A9-ADAB-6BB870E407C4}">
      <dsp:nvSpPr>
        <dsp:cNvPr id="0" name=""/>
        <dsp:cNvSpPr/>
      </dsp:nvSpPr>
      <dsp:spPr>
        <a:xfrm rot="10800000">
          <a:off x="8948603" y="2741644"/>
          <a:ext cx="488859" cy="5686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tint val="50000"/>
                <a:satMod val="300000"/>
              </a:schemeClr>
            </a:gs>
            <a:gs pos="35000">
              <a:schemeClr val="accent4">
                <a:hueOff val="-3571816"/>
                <a:satOff val="21519"/>
                <a:lumOff val="1725"/>
                <a:alphaOff val="0"/>
                <a:tint val="37000"/>
                <a:satMod val="30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9095261" y="2855368"/>
        <a:ext cx="342201" cy="341174"/>
      </dsp:txXfrm>
    </dsp:sp>
    <dsp:sp modelId="{0B1A5E26-CDCA-4A57-B9FC-B8C0B0E1408D}">
      <dsp:nvSpPr>
        <dsp:cNvPr id="0" name=""/>
        <dsp:cNvSpPr/>
      </dsp:nvSpPr>
      <dsp:spPr>
        <a:xfrm>
          <a:off x="6425176" y="2338105"/>
          <a:ext cx="2292832" cy="1375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tint val="50000"/>
                <a:satMod val="300000"/>
              </a:schemeClr>
            </a:gs>
            <a:gs pos="35000">
              <a:schemeClr val="accent4">
                <a:hueOff val="-3720641"/>
                <a:satOff val="22416"/>
                <a:lumOff val="1797"/>
                <a:alphaOff val="0"/>
                <a:tint val="37000"/>
                <a:satMod val="30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сотрудничество с семьей</a:t>
          </a:r>
          <a:endParaRPr lang="ru-RU" sz="1800" kern="1200" dirty="0"/>
        </a:p>
      </dsp:txBody>
      <dsp:txXfrm>
        <a:off x="6465469" y="2378398"/>
        <a:ext cx="2212246" cy="1295113"/>
      </dsp:txXfrm>
    </dsp:sp>
    <dsp:sp modelId="{D1951CD9-581C-464E-8F39-FEF437E53E65}">
      <dsp:nvSpPr>
        <dsp:cNvPr id="0" name=""/>
        <dsp:cNvSpPr/>
      </dsp:nvSpPr>
      <dsp:spPr>
        <a:xfrm rot="10800000">
          <a:off x="5737326" y="2741644"/>
          <a:ext cx="486080" cy="5686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5883150" y="2855368"/>
        <a:ext cx="340256" cy="341174"/>
      </dsp:txXfrm>
    </dsp:sp>
    <dsp:sp modelId="{61953684-260F-48AA-AB3F-338428CA8DC5}">
      <dsp:nvSpPr>
        <dsp:cNvPr id="0" name=""/>
        <dsp:cNvSpPr/>
      </dsp:nvSpPr>
      <dsp:spPr>
        <a:xfrm>
          <a:off x="3215210" y="2338105"/>
          <a:ext cx="2292832" cy="1375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участие работодателей </a:t>
          </a:r>
          <a:b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и заинтересованной общественности 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55503" y="2378398"/>
        <a:ext cx="2212246" cy="1295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0.6323</cdr:x>
      <cdr:y>0.23782</cdr:y>
    </cdr:from>
    <cdr:to>
      <cdr:x>0.87993</cdr:x>
      <cdr:y>0.51412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34776" y="7870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dirty="0" smtClean="0">
              <a:solidFill>
                <a:schemeClr val="bg1"/>
              </a:solidFill>
            </a:rPr>
            <a:t>24%</a:t>
          </a:r>
          <a:endParaRPr lang="ru-RU" sz="3200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0.14226</cdr:x>
      <cdr:y>0.08191</cdr:y>
    </cdr:from>
    <cdr:to>
      <cdr:x>0.94072</cdr:x>
      <cdr:y>0.35822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2857" y="261366"/>
          <a:ext cx="3102967" cy="8817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ПРОГНОЗИРУЕМЫЙ РЕЗУЛЬТАТ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0.72748</cdr:x>
      <cdr:y>0.58593</cdr:y>
    </cdr:from>
    <cdr:to>
      <cdr:x>0.90077</cdr:x>
      <cdr:y>0.83449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2302833" y="798081"/>
          <a:ext cx="548548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FF0000"/>
              </a:solidFill>
            </a:rPr>
            <a:t>+0,5</a:t>
          </a:r>
          <a:endParaRPr lang="ru-RU" sz="1600" b="1" dirty="0">
            <a:solidFill>
              <a:srgbClr val="FF00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0.7917</cdr:x>
      <cdr:y>0.53965</cdr:y>
    </cdr:from>
    <cdr:to>
      <cdr:x>1</cdr:x>
      <cdr:y>0.78648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2480982" y="740182"/>
          <a:ext cx="652743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FF0000"/>
              </a:solidFill>
            </a:rPr>
            <a:t>+18,3</a:t>
          </a:r>
          <a:endParaRPr lang="ru-RU" sz="1600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CB491-16DA-4898-9B4C-7B175FC6681B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53ABA-1927-4D28-BE5C-DE177D10E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696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53ABA-1927-4D28-BE5C-DE177D10EDD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243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78AB-E61E-574F-8D99-AD3E9525BE4F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49CD-32FD-8F4C-B703-16C431A2F2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7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78AB-E61E-574F-8D99-AD3E9525BE4F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49CD-32FD-8F4C-B703-16C431A2F2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7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78AB-E61E-574F-8D99-AD3E9525BE4F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49CD-32FD-8F4C-B703-16C431A2F2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463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78AB-E61E-574F-8D99-AD3E9525BE4F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49CD-32FD-8F4C-B703-16C431A2F2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30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78AB-E61E-574F-8D99-AD3E9525BE4F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49CD-32FD-8F4C-B703-16C431A2F2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1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78AB-E61E-574F-8D99-AD3E9525BE4F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49CD-32FD-8F4C-B703-16C431A2F2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23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78AB-E61E-574F-8D99-AD3E9525BE4F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49CD-32FD-8F4C-B703-16C431A2F2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39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78AB-E61E-574F-8D99-AD3E9525BE4F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49CD-32FD-8F4C-B703-16C431A2F2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37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78AB-E61E-574F-8D99-AD3E9525BE4F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49CD-32FD-8F4C-B703-16C431A2F2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73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78AB-E61E-574F-8D99-AD3E9525BE4F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49CD-32FD-8F4C-B703-16C431A2F2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25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78AB-E61E-574F-8D99-AD3E9525BE4F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49CD-32FD-8F4C-B703-16C431A2F2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94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578AB-E61E-574F-8D99-AD3E9525BE4F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349CD-32FD-8F4C-B703-16C431A2F2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40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C3D7F-3030-C3B2-19FE-2F2299718E81}"/>
              </a:ext>
            </a:extLst>
          </p:cNvPr>
          <p:cNvSpPr txBox="1"/>
          <p:nvPr/>
        </p:nvSpPr>
        <p:spPr>
          <a:xfrm>
            <a:off x="280738" y="2270733"/>
            <a:ext cx="116305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О РЕАЛИЗАЦИИ ПРОЕКТА 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«ШКОЛА МИНПРОСВЕЩЕНИЯ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РОССИИ»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В САНКТ-ПЕТЕРБУРГЕ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30C049-BB9D-30C9-84DA-1DDD1E29BEBA}"/>
              </a:ext>
            </a:extLst>
          </p:cNvPr>
          <p:cNvSpPr txBox="1"/>
          <p:nvPr/>
        </p:nvSpPr>
        <p:spPr>
          <a:xfrm>
            <a:off x="69271" y="4691198"/>
            <a:ext cx="12053456" cy="892552"/>
          </a:xfrm>
          <a:prstGeom prst="rect">
            <a:avLst/>
          </a:prstGeom>
          <a:solidFill>
            <a:schemeClr val="bg1">
              <a:alpha val="2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prstClr val="black"/>
                </a:solidFill>
                <a:latin typeface="Constantia"/>
              </a:rPr>
              <a:t>Савинова Наталья Алексеевна,</a:t>
            </a:r>
          </a:p>
          <a:p>
            <a:pPr algn="ctr"/>
            <a:r>
              <a:rPr lang="ru-RU" b="1" i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Constantia"/>
              </a:rPr>
              <a:t>к.п.н</a:t>
            </a:r>
            <a:r>
              <a:rPr lang="ru-RU" b="1" i="1" dirty="0" smtClean="0">
                <a:solidFill>
                  <a:prstClr val="black"/>
                </a:solidFill>
                <a:latin typeface="Constantia"/>
              </a:rPr>
              <a:t>., </a:t>
            </a:r>
            <a:r>
              <a:rPr lang="ru-RU" sz="1600" b="1" i="1" dirty="0" smtClean="0">
                <a:solidFill>
                  <a:prstClr val="black"/>
                </a:solidFill>
                <a:latin typeface="Constantia"/>
              </a:rPr>
              <a:t>доцент </a:t>
            </a:r>
            <a:r>
              <a:rPr lang="ru-RU" sz="1600" b="1" i="1" dirty="0">
                <a:solidFill>
                  <a:prstClr val="black"/>
                </a:solidFill>
                <a:latin typeface="Constantia"/>
              </a:rPr>
              <a:t>кафедры управления и экономики образования </a:t>
            </a:r>
            <a:r>
              <a:rPr lang="ru-RU" sz="1600" b="1" i="1" dirty="0" smtClean="0">
                <a:solidFill>
                  <a:prstClr val="black"/>
                </a:solidFill>
                <a:latin typeface="Constantia"/>
              </a:rPr>
              <a:t>СПб </a:t>
            </a:r>
            <a:r>
              <a:rPr lang="ru-RU" sz="1600" b="1" i="1" dirty="0">
                <a:solidFill>
                  <a:prstClr val="black"/>
                </a:solidFill>
                <a:latin typeface="Constantia"/>
              </a:rPr>
              <a:t>АППО, </a:t>
            </a:r>
          </a:p>
          <a:p>
            <a:pPr algn="ctr"/>
            <a:r>
              <a:rPr lang="ru-RU" sz="1600" b="1" i="1" dirty="0">
                <a:solidFill>
                  <a:prstClr val="black"/>
                </a:solidFill>
                <a:latin typeface="Constantia"/>
              </a:rPr>
              <a:t>региональный </a:t>
            </a:r>
            <a:r>
              <a:rPr lang="ru-RU" sz="1600" b="1" i="1" dirty="0" smtClean="0">
                <a:solidFill>
                  <a:prstClr val="black"/>
                </a:solidFill>
                <a:latin typeface="Constantia"/>
              </a:rPr>
              <a:t>методист проекта </a:t>
            </a:r>
            <a:r>
              <a:rPr lang="ru-RU" sz="1600" b="1" i="1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1600" b="1" i="1" dirty="0" smtClean="0">
                <a:solidFill>
                  <a:prstClr val="black"/>
                </a:solidFill>
                <a:latin typeface="Constantia"/>
              </a:rPr>
              <a:t>«</a:t>
            </a:r>
            <a:r>
              <a:rPr lang="ru-RU" sz="1600" b="1" i="1" dirty="0">
                <a:solidFill>
                  <a:prstClr val="black"/>
                </a:solidFill>
                <a:latin typeface="Constantia"/>
              </a:rPr>
              <a:t>Школа Минпросвещения России</a:t>
            </a:r>
            <a:r>
              <a:rPr lang="ru-RU" sz="1600" b="1" i="1" dirty="0" smtClean="0">
                <a:solidFill>
                  <a:prstClr val="black"/>
                </a:solidFill>
                <a:latin typeface="Constantia"/>
              </a:rPr>
              <a:t>» в СПб</a:t>
            </a:r>
            <a:endParaRPr lang="ru-RU" sz="1600" b="1" i="1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7631" y="6250014"/>
            <a:ext cx="188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16 мая 2024 года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122" name="Picture 2" descr="F:\Кафедра УиЭО\АППО синий эмблем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51"/>
            <a:ext cx="2861953" cy="152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79469" y="83132"/>
            <a:ext cx="7668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Constantia"/>
              </a:rPr>
              <a:t>Государственное бюджетное учреждение 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Constantia"/>
              </a:rPr>
              <a:t>дополнительного профессионального образования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Constantia"/>
              </a:rPr>
              <a:t> Санкт-Петербургская 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Constantia"/>
              </a:rPr>
              <a:t>А</a:t>
            </a:r>
            <a:r>
              <a:rPr lang="ru-RU" sz="1600" b="1" dirty="0" smtClean="0">
                <a:solidFill>
                  <a:prstClr val="black"/>
                </a:solidFill>
                <a:latin typeface="Constantia"/>
              </a:rPr>
              <a:t>кадемия постдипломного педагогического образования 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Constantia"/>
              </a:rPr>
              <a:t>им. К.Д. Ушинского</a:t>
            </a:r>
            <a:endParaRPr lang="ru-RU" sz="1600" b="1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25127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4B9066B-4D2F-09F1-8395-68C56CE4613F}"/>
              </a:ext>
            </a:extLst>
          </p:cNvPr>
          <p:cNvSpPr/>
          <p:nvPr/>
        </p:nvSpPr>
        <p:spPr>
          <a:xfrm>
            <a:off x="285750" y="535781"/>
            <a:ext cx="11587164" cy="8215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1.СУВЕРЕННАЯ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СИСТЕМА ОБРАЗОВАНИЯ</a:t>
            </a:r>
          </a:p>
        </p:txBody>
      </p:sp>
      <p:sp>
        <p:nvSpPr>
          <p:cNvPr id="5" name="Параллелограмм 4">
            <a:extLst>
              <a:ext uri="{FF2B5EF4-FFF2-40B4-BE49-F238E27FC236}">
                <a16:creationId xmlns:a16="http://schemas.microsoft.com/office/drawing/2014/main" id="{17DF5A89-7B0B-F65B-42D1-64BDFABBF16C}"/>
              </a:ext>
            </a:extLst>
          </p:cNvPr>
          <p:cNvSpPr/>
          <p:nvPr/>
        </p:nvSpPr>
        <p:spPr>
          <a:xfrm>
            <a:off x="0" y="535782"/>
            <a:ext cx="1143000" cy="1364457"/>
          </a:xfrm>
          <a:prstGeom prst="parallelogram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>
            <a:extLst>
              <a:ext uri="{FF2B5EF4-FFF2-40B4-BE49-F238E27FC236}">
                <a16:creationId xmlns:a16="http://schemas.microsoft.com/office/drawing/2014/main" id="{BFD9A71E-BFF2-B632-6717-D1369A50D659}"/>
              </a:ext>
            </a:extLst>
          </p:cNvPr>
          <p:cNvSpPr/>
          <p:nvPr/>
        </p:nvSpPr>
        <p:spPr>
          <a:xfrm>
            <a:off x="11048999" y="-28576"/>
            <a:ext cx="1143000" cy="1385889"/>
          </a:xfrm>
          <a:prstGeom prst="parallelogram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D0937C-AC76-7EAA-A9A4-184F89B8AF83}"/>
              </a:ext>
            </a:extLst>
          </p:cNvPr>
          <p:cNvSpPr txBox="1"/>
          <p:nvPr/>
        </p:nvSpPr>
        <p:spPr>
          <a:xfrm>
            <a:off x="1143003" y="1557155"/>
            <a:ext cx="9905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Проект «Школа Минпросвещения России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69C6FD-0D3D-2E7C-3148-4AB1BF789A7C}"/>
              </a:ext>
            </a:extLst>
          </p:cNvPr>
          <p:cNvSpPr txBox="1"/>
          <p:nvPr/>
        </p:nvSpPr>
        <p:spPr>
          <a:xfrm>
            <a:off x="358158" y="4861458"/>
            <a:ext cx="61383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Базовый принцип системы российского образования – </a:t>
            </a:r>
            <a:endParaRPr lang="ru-RU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доступность</a:t>
            </a: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качественного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каждого 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ребёнка </a:t>
            </a: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соответствии с его интересами и </a:t>
            </a: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способностями.</a:t>
            </a:r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F982018-DDBB-F508-3FCC-B8A81D33A6BE}"/>
              </a:ext>
            </a:extLst>
          </p:cNvPr>
          <p:cNvSpPr/>
          <p:nvPr/>
        </p:nvSpPr>
        <p:spPr>
          <a:xfrm>
            <a:off x="338912" y="4862857"/>
            <a:ext cx="80211" cy="122621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6730422" y="4161326"/>
            <a:ext cx="4981125" cy="2218209"/>
            <a:chOff x="1569062" y="2018528"/>
            <a:chExt cx="4226258" cy="1469889"/>
          </a:xfrm>
        </p:grpSpPr>
        <p:pic>
          <p:nvPicPr>
            <p:cNvPr id="12" name="图片 74">
              <a:extLst>
                <a:ext uri="{FF2B5EF4-FFF2-40B4-BE49-F238E27FC236}">
                  <a16:creationId xmlns:a16="http://schemas.microsoft.com/office/drawing/2014/main" id="{6DB5A0EA-099A-4DF8-BBFC-DB9891388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157"/>
            <a:stretch>
              <a:fillRect/>
            </a:stretch>
          </p:blipFill>
          <p:spPr>
            <a:xfrm>
              <a:off x="1569062" y="2018528"/>
              <a:ext cx="4226258" cy="14698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Прямоугольник 1"/>
            <p:cNvSpPr/>
            <p:nvPr/>
          </p:nvSpPr>
          <p:spPr>
            <a:xfrm>
              <a:off x="1611085" y="2447192"/>
              <a:ext cx="3302208" cy="6874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000" dirty="0">
                  <a:solidFill>
                    <a:srgbClr val="002060"/>
                  </a:solidFill>
                </a:rPr>
                <a:t>Инструмент</a:t>
              </a:r>
            </a:p>
            <a:p>
              <a:pPr algn="ctr">
                <a:lnSpc>
                  <a:spcPct val="80000"/>
                </a:lnSpc>
              </a:pPr>
              <a:r>
                <a:rPr lang="ru-RU" sz="2000" dirty="0">
                  <a:solidFill>
                    <a:srgbClr val="002060"/>
                  </a:solidFill>
                </a:rPr>
                <a:t> </a:t>
              </a:r>
              <a:r>
                <a:rPr lang="ru-RU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единой системы управления</a:t>
              </a:r>
              <a:r>
                <a:rPr lang="ru-RU" sz="2000" dirty="0">
                  <a:solidFill>
                    <a:srgbClr val="002060"/>
                  </a:solidFill>
                </a:rPr>
                <a:t> качеством образования 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017681" y="2114094"/>
            <a:ext cx="4765597" cy="2021970"/>
            <a:chOff x="3012791" y="3559845"/>
            <a:chExt cx="4528040" cy="1469889"/>
          </a:xfrm>
        </p:grpSpPr>
        <p:pic>
          <p:nvPicPr>
            <p:cNvPr id="13" name="图片 79">
              <a:extLst>
                <a:ext uri="{FF2B5EF4-FFF2-40B4-BE49-F238E27FC236}">
                  <a16:creationId xmlns:a16="http://schemas.microsoft.com/office/drawing/2014/main" id="{8D935784-D565-469D-8B8B-78CE23CD7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827"/>
            <a:stretch>
              <a:fillRect/>
            </a:stretch>
          </p:blipFill>
          <p:spPr>
            <a:xfrm>
              <a:off x="3106606" y="3559845"/>
              <a:ext cx="4434225" cy="14698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3012791" y="3878190"/>
              <a:ext cx="3560686" cy="9170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000" dirty="0" smtClean="0">
                  <a:solidFill>
                    <a:srgbClr val="002060"/>
                  </a:solidFill>
                </a:rPr>
                <a:t>Системообразующий </a:t>
              </a:r>
              <a:r>
                <a:rPr lang="ru-RU" sz="2000" dirty="0">
                  <a:solidFill>
                    <a:srgbClr val="002060"/>
                  </a:solidFill>
                </a:rPr>
                <a:t>механизм сохранения и укрепления </a:t>
              </a:r>
              <a:r>
                <a:rPr lang="ru-RU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образовательного суверенитета страны</a:t>
              </a: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6092456" y="2201515"/>
            <a:ext cx="5869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идея суверенной системы образования – это создание образовательной среды, ориентированной на потребности и ценности страны.</a:t>
            </a:r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F982018-DDBB-F508-3FCC-B8A81D33A6BE}"/>
              </a:ext>
            </a:extLst>
          </p:cNvPr>
          <p:cNvSpPr/>
          <p:nvPr/>
        </p:nvSpPr>
        <p:spPr>
          <a:xfrm>
            <a:off x="5998968" y="2240122"/>
            <a:ext cx="80211" cy="122621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98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4B9066B-4D2F-09F1-8395-68C56CE4613F}"/>
              </a:ext>
            </a:extLst>
          </p:cNvPr>
          <p:cNvSpPr/>
          <p:nvPr/>
        </p:nvSpPr>
        <p:spPr>
          <a:xfrm>
            <a:off x="285750" y="535781"/>
            <a:ext cx="11587164" cy="8215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0" y="-28576"/>
            <a:ext cx="12336379" cy="1928815"/>
            <a:chOff x="0" y="-28576"/>
            <a:chExt cx="12336379" cy="1928815"/>
          </a:xfrm>
        </p:grpSpPr>
        <p:sp>
          <p:nvSpPr>
            <p:cNvPr id="5" name="Параллелограмм 4">
              <a:extLst>
                <a:ext uri="{FF2B5EF4-FFF2-40B4-BE49-F238E27FC236}">
                  <a16:creationId xmlns:a16="http://schemas.microsoft.com/office/drawing/2014/main" id="{17DF5A89-7B0B-F65B-42D1-64BDFABBF16C}"/>
                </a:ext>
              </a:extLst>
            </p:cNvPr>
            <p:cNvSpPr/>
            <p:nvPr/>
          </p:nvSpPr>
          <p:spPr>
            <a:xfrm>
              <a:off x="0" y="535782"/>
              <a:ext cx="1143000" cy="1364457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араллелограмм 5">
              <a:extLst>
                <a:ext uri="{FF2B5EF4-FFF2-40B4-BE49-F238E27FC236}">
                  <a16:creationId xmlns:a16="http://schemas.microsoft.com/office/drawing/2014/main" id="{BFD9A71E-BFF2-B632-6717-D1369A50D659}"/>
                </a:ext>
              </a:extLst>
            </p:cNvPr>
            <p:cNvSpPr/>
            <p:nvPr/>
          </p:nvSpPr>
          <p:spPr>
            <a:xfrm>
              <a:off x="11079080" y="-28576"/>
              <a:ext cx="1257299" cy="1385889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7B9CC180-BD91-976C-8779-30AA997925FA}"/>
                </a:ext>
              </a:extLst>
            </p:cNvPr>
            <p:cNvSpPr/>
            <p:nvPr/>
          </p:nvSpPr>
          <p:spPr>
            <a:xfrm>
              <a:off x="319087" y="535781"/>
              <a:ext cx="11587164" cy="8215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2.САНКТ-ПЕТЕРБУРГ</a:t>
              </a:r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: ПЕРВЫЕ РЕЗУЛЬТАТЫ</a:t>
              </a:r>
            </a:p>
          </p:txBody>
        </p:sp>
      </p:grp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3193B51-C258-182A-E323-745DB4170B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0935370"/>
              </p:ext>
            </p:extLst>
          </p:nvPr>
        </p:nvGraphicFramePr>
        <p:xfrm>
          <a:off x="4267205" y="1516765"/>
          <a:ext cx="3886199" cy="3309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616FB6F6-9BD7-E55C-1791-DCE7227F40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777306"/>
              </p:ext>
            </p:extLst>
          </p:nvPr>
        </p:nvGraphicFramePr>
        <p:xfrm>
          <a:off x="574679" y="1516765"/>
          <a:ext cx="3692524" cy="3309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F4B438DD-8C09-3786-A635-B4100F7B28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5915987"/>
              </p:ext>
            </p:extLst>
          </p:nvPr>
        </p:nvGraphicFramePr>
        <p:xfrm>
          <a:off x="8305803" y="1516765"/>
          <a:ext cx="3886199" cy="319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">
            <a:extLst>
              <a:ext uri="{FF2B5EF4-FFF2-40B4-BE49-F238E27FC236}">
                <a16:creationId xmlns:a16="http://schemas.microsoft.com/office/drawing/2014/main" id="{251D4462-AC11-ED8E-756B-904E37283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87" y="5064037"/>
            <a:ext cx="721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Увеличение среднего балла по некоторым</a:t>
            </a:r>
            <a:r>
              <a:rPr kumimoji="0" lang="ru-RU" sz="14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магистральным направлениям и ключевым условиям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D0B6C76B-6BA9-875E-04E9-2EBD67CBE7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5569749"/>
              </p:ext>
            </p:extLst>
          </p:nvPr>
        </p:nvGraphicFramePr>
        <p:xfrm>
          <a:off x="345023" y="5495924"/>
          <a:ext cx="3165476" cy="1362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53D5433A-CA9C-77D4-28F0-146B26C830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441213"/>
              </p:ext>
            </p:extLst>
          </p:nvPr>
        </p:nvGraphicFramePr>
        <p:xfrm>
          <a:off x="3354261" y="5476878"/>
          <a:ext cx="3133725" cy="1371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129ED28B-ED6D-F4A1-4D04-5814E4694634}"/>
              </a:ext>
            </a:extLst>
          </p:cNvPr>
          <p:cNvSpPr txBox="1"/>
          <p:nvPr/>
        </p:nvSpPr>
        <p:spPr>
          <a:xfrm>
            <a:off x="6487987" y="5607729"/>
            <a:ext cx="1192975" cy="49244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2-й квартал 2023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529758-2A28-C6C7-D996-A0CEAB1CE7CE}"/>
              </a:ext>
            </a:extLst>
          </p:cNvPr>
          <p:cNvSpPr txBox="1"/>
          <p:nvPr/>
        </p:nvSpPr>
        <p:spPr>
          <a:xfrm>
            <a:off x="6487987" y="6140116"/>
            <a:ext cx="1192975" cy="492443"/>
          </a:xfrm>
          <a:prstGeom prst="rect">
            <a:avLst/>
          </a:prstGeom>
          <a:solidFill>
            <a:srgbClr val="4472C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4-й квартал 2023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C7833046-94E0-C5FD-FBE6-A2B2DC6F5400}"/>
              </a:ext>
            </a:extLst>
          </p:cNvPr>
          <p:cNvSpPr txBox="1"/>
          <p:nvPr/>
        </p:nvSpPr>
        <p:spPr>
          <a:xfrm>
            <a:off x="8153400" y="5036025"/>
            <a:ext cx="4038600" cy="13743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6231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+3 </a:t>
            </a:r>
            <a:endParaRPr lang="ru-RU" sz="3600" b="1" dirty="0">
              <a:solidFill>
                <a:srgbClr val="6231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среднее увеличение баллов </a:t>
            </a:r>
            <a:b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показателям самодиагностики</a:t>
            </a:r>
            <a:b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ОО, прошедших </a:t>
            </a:r>
            <a:b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самодиагностику повторно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1470561" y="2505694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solidFill>
                  <a:schemeClr val="bg1"/>
                </a:solidFill>
              </a:rPr>
              <a:t>76%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4997532" y="2876797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solidFill>
                  <a:schemeClr val="bg1"/>
                </a:solidFill>
              </a:rPr>
              <a:t>17%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6404657" y="2259280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solidFill>
                  <a:schemeClr val="bg1"/>
                </a:solidFill>
              </a:rPr>
              <a:t>83%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73612" y="1847488"/>
            <a:ext cx="1377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6231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+59%</a:t>
            </a:r>
            <a:endParaRPr lang="ru-RU" sz="3600" b="1" dirty="0">
              <a:solidFill>
                <a:srgbClr val="6231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10397836" y="2386939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solidFill>
                  <a:schemeClr val="bg1"/>
                </a:solidFill>
              </a:rPr>
              <a:t>100%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1329" y="5723175"/>
            <a:ext cx="546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+0,4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41756" y="5709632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+10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0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-28576"/>
            <a:ext cx="12336379" cy="1928815"/>
            <a:chOff x="0" y="-28576"/>
            <a:chExt cx="12336379" cy="1928815"/>
          </a:xfrm>
        </p:grpSpPr>
        <p:sp>
          <p:nvSpPr>
            <p:cNvPr id="7" name="Параллелограмм 6">
              <a:extLst>
                <a:ext uri="{FF2B5EF4-FFF2-40B4-BE49-F238E27FC236}">
                  <a16:creationId xmlns:a16="http://schemas.microsoft.com/office/drawing/2014/main" id="{17DF5A89-7B0B-F65B-42D1-64BDFABBF16C}"/>
                </a:ext>
              </a:extLst>
            </p:cNvPr>
            <p:cNvSpPr/>
            <p:nvPr/>
          </p:nvSpPr>
          <p:spPr>
            <a:xfrm>
              <a:off x="0" y="535782"/>
              <a:ext cx="1143000" cy="1364457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араллелограмм 7">
              <a:extLst>
                <a:ext uri="{FF2B5EF4-FFF2-40B4-BE49-F238E27FC236}">
                  <a16:creationId xmlns:a16="http://schemas.microsoft.com/office/drawing/2014/main" id="{BFD9A71E-BFF2-B632-6717-D1369A50D659}"/>
                </a:ext>
              </a:extLst>
            </p:cNvPr>
            <p:cNvSpPr/>
            <p:nvPr/>
          </p:nvSpPr>
          <p:spPr>
            <a:xfrm>
              <a:off x="11079080" y="-28576"/>
              <a:ext cx="1257299" cy="1385889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7B9CC180-BD91-976C-8779-30AA997925FA}"/>
                </a:ext>
              </a:extLst>
            </p:cNvPr>
            <p:cNvSpPr/>
            <p:nvPr/>
          </p:nvSpPr>
          <p:spPr>
            <a:xfrm>
              <a:off x="319086" y="535781"/>
              <a:ext cx="11872913" cy="8215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3. САНКТ-ПЕТЕРБУРГ</a:t>
              </a:r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ru-RU" sz="3200" b="1" cap="al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сопровождение проекта </a:t>
              </a: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4429" y="1435765"/>
            <a:ext cx="6499799" cy="250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EFD"/>
              </a:clrFrom>
              <a:clrTo>
                <a:srgbClr val="FA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1920" y="1435832"/>
            <a:ext cx="2584414" cy="334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3842" y="4262633"/>
            <a:ext cx="5669775" cy="228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Овал 10"/>
          <p:cNvSpPr/>
          <p:nvPr/>
        </p:nvSpPr>
        <p:spPr>
          <a:xfrm>
            <a:off x="6262579" y="5996762"/>
            <a:ext cx="255181" cy="27644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531642" y="4922874"/>
            <a:ext cx="3200400" cy="2126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51008" y="1363033"/>
            <a:ext cx="1329069" cy="410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127591" y="5528410"/>
            <a:ext cx="37444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i="1" dirty="0" smtClean="0">
              <a:solidFill>
                <a:prstClr val="black"/>
              </a:solidFill>
              <a:latin typeface="Constantia"/>
            </a:endParaRPr>
          </a:p>
          <a:p>
            <a:pPr algn="ctr">
              <a:lnSpc>
                <a:spcPct val="80000"/>
              </a:lnSpc>
            </a:pPr>
            <a:r>
              <a:rPr lang="ru-RU" sz="1200" b="1" i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1200" b="1" i="1" dirty="0" smtClean="0">
                <a:solidFill>
                  <a:srgbClr val="002060"/>
                </a:solidFill>
                <a:latin typeface="Constantia"/>
              </a:rPr>
              <a:t>Региональный методист проекта -</a:t>
            </a:r>
            <a:r>
              <a:rPr lang="ru-RU" sz="1600" b="1" i="1" dirty="0" smtClean="0">
                <a:solidFill>
                  <a:srgbClr val="002060"/>
                </a:solidFill>
                <a:latin typeface="Constantia"/>
              </a:rPr>
              <a:t>Савинова Наталья Алексеевна, </a:t>
            </a:r>
          </a:p>
          <a:p>
            <a:pPr algn="ctr">
              <a:lnSpc>
                <a:spcPct val="80000"/>
              </a:lnSpc>
            </a:pPr>
            <a:r>
              <a:rPr lang="ru-RU" sz="1600" b="1" i="1" dirty="0" smtClean="0">
                <a:solidFill>
                  <a:srgbClr val="002060"/>
                </a:solidFill>
                <a:latin typeface="Constantia"/>
              </a:rPr>
              <a:t>к.п.н., доцент КУиЭ АППО СПб</a:t>
            </a:r>
          </a:p>
          <a:p>
            <a:pPr algn="ctr">
              <a:lnSpc>
                <a:spcPct val="80000"/>
              </a:lnSpc>
            </a:pPr>
            <a:r>
              <a:rPr lang="en-US" sz="1600" b="1" i="1" dirty="0" smtClean="0">
                <a:solidFill>
                  <a:srgbClr val="002060"/>
                </a:solidFill>
                <a:latin typeface="Constantia"/>
              </a:rPr>
              <a:t>savinovana@mail.ru</a:t>
            </a:r>
            <a:endParaRPr lang="ru-RU" sz="1600" b="1" i="1" dirty="0" smtClean="0">
              <a:solidFill>
                <a:srgbClr val="002060"/>
              </a:solidFill>
              <a:latin typeface="Constantia"/>
            </a:endParaRPr>
          </a:p>
          <a:p>
            <a:pPr algn="ctr"/>
            <a:r>
              <a:rPr lang="ru-RU" sz="1600" b="1" i="1" dirty="0" smtClean="0">
                <a:solidFill>
                  <a:prstClr val="black"/>
                </a:solidFill>
                <a:latin typeface="Constantia"/>
              </a:rPr>
              <a:t> </a:t>
            </a:r>
            <a:endParaRPr lang="ru-RU" sz="1600" b="1" i="1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366113"/>
            <a:ext cx="4189228" cy="1414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i="1" dirty="0" smtClean="0">
              <a:solidFill>
                <a:prstClr val="black"/>
              </a:solidFill>
              <a:latin typeface="Constantia"/>
            </a:endParaRPr>
          </a:p>
          <a:p>
            <a:pPr algn="ctr">
              <a:lnSpc>
                <a:spcPct val="80000"/>
              </a:lnSpc>
            </a:pPr>
            <a:r>
              <a:rPr lang="ru-RU" sz="1200" b="1" i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1200" b="1" i="1" dirty="0" smtClean="0">
                <a:solidFill>
                  <a:srgbClr val="002060"/>
                </a:solidFill>
                <a:latin typeface="Constantia"/>
              </a:rPr>
              <a:t>Региональный координатор проекта –</a:t>
            </a:r>
            <a:endParaRPr lang="en-US" sz="1200" b="1" i="1" dirty="0" smtClean="0">
              <a:solidFill>
                <a:srgbClr val="002060"/>
              </a:solidFill>
              <a:latin typeface="Constantia"/>
            </a:endParaRPr>
          </a:p>
          <a:p>
            <a:pPr algn="ctr">
              <a:lnSpc>
                <a:spcPct val="80000"/>
              </a:lnSpc>
            </a:pPr>
            <a:r>
              <a:rPr lang="ru-RU" sz="1600" b="1" i="1" dirty="0" smtClean="0">
                <a:solidFill>
                  <a:srgbClr val="002060"/>
                </a:solidFill>
                <a:latin typeface="Constantia"/>
              </a:rPr>
              <a:t>Калинина Екатерина Игоревна, </a:t>
            </a:r>
          </a:p>
          <a:p>
            <a:pPr algn="ctr">
              <a:lnSpc>
                <a:spcPct val="80000"/>
              </a:lnSpc>
            </a:pPr>
            <a:r>
              <a:rPr lang="ru-RU" sz="1600" b="1" i="1" dirty="0" smtClean="0">
                <a:solidFill>
                  <a:srgbClr val="002060"/>
                </a:solidFill>
                <a:latin typeface="Constantia"/>
              </a:rPr>
              <a:t>к.ф.н., проректор по развитию проектной деятельности АППО СПб</a:t>
            </a:r>
          </a:p>
          <a:p>
            <a:pPr algn="ctr">
              <a:lnSpc>
                <a:spcPct val="80000"/>
              </a:lnSpc>
            </a:pPr>
            <a:r>
              <a:rPr lang="en-US" sz="1600" b="1" i="1" dirty="0" smtClean="0">
                <a:solidFill>
                  <a:srgbClr val="002060"/>
                </a:solidFill>
                <a:latin typeface="Constantia"/>
              </a:rPr>
              <a:t>kalinina@spbappo.ru</a:t>
            </a:r>
            <a:endParaRPr lang="ru-RU" sz="1600" b="1" i="1" dirty="0" smtClean="0">
              <a:solidFill>
                <a:srgbClr val="002060"/>
              </a:solidFill>
              <a:latin typeface="Constantia"/>
            </a:endParaRPr>
          </a:p>
          <a:p>
            <a:pPr algn="ctr">
              <a:lnSpc>
                <a:spcPct val="80000"/>
              </a:lnSpc>
            </a:pPr>
            <a:r>
              <a:rPr lang="ru-RU" sz="1600" b="1" i="1" dirty="0" smtClean="0">
                <a:solidFill>
                  <a:prstClr val="black"/>
                </a:solidFill>
                <a:latin typeface="Constantia"/>
              </a:rPr>
              <a:t> </a:t>
            </a:r>
            <a:endParaRPr lang="ru-RU" sz="1600" b="1" i="1" dirty="0">
              <a:solidFill>
                <a:prstClr val="black"/>
              </a:solidFill>
              <a:latin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488" r="2997"/>
          <a:stretch>
            <a:fillRect/>
          </a:stretch>
        </p:blipFill>
        <p:spPr bwMode="auto">
          <a:xfrm>
            <a:off x="4104168" y="1796902"/>
            <a:ext cx="6155815" cy="30409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866" r="438"/>
          <a:stretch>
            <a:fillRect/>
          </a:stretch>
        </p:blipFill>
        <p:spPr bwMode="auto">
          <a:xfrm>
            <a:off x="259288" y="5033797"/>
            <a:ext cx="11932712" cy="18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Группа 5"/>
          <p:cNvGrpSpPr/>
          <p:nvPr/>
        </p:nvGrpSpPr>
        <p:grpSpPr>
          <a:xfrm>
            <a:off x="0" y="-28576"/>
            <a:ext cx="12336379" cy="1928815"/>
            <a:chOff x="0" y="-28576"/>
            <a:chExt cx="12336379" cy="1928815"/>
          </a:xfrm>
        </p:grpSpPr>
        <p:sp>
          <p:nvSpPr>
            <p:cNvPr id="7" name="Параллелограмм 6">
              <a:extLst>
                <a:ext uri="{FF2B5EF4-FFF2-40B4-BE49-F238E27FC236}">
                  <a16:creationId xmlns:a16="http://schemas.microsoft.com/office/drawing/2014/main" id="{17DF5A89-7B0B-F65B-42D1-64BDFABBF16C}"/>
                </a:ext>
              </a:extLst>
            </p:cNvPr>
            <p:cNvSpPr/>
            <p:nvPr/>
          </p:nvSpPr>
          <p:spPr>
            <a:xfrm>
              <a:off x="0" y="535782"/>
              <a:ext cx="1143000" cy="1364457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араллелограмм 7">
              <a:extLst>
                <a:ext uri="{FF2B5EF4-FFF2-40B4-BE49-F238E27FC236}">
                  <a16:creationId xmlns:a16="http://schemas.microsoft.com/office/drawing/2014/main" id="{BFD9A71E-BFF2-B632-6717-D1369A50D659}"/>
                </a:ext>
              </a:extLst>
            </p:cNvPr>
            <p:cNvSpPr/>
            <p:nvPr/>
          </p:nvSpPr>
          <p:spPr>
            <a:xfrm>
              <a:off x="11079080" y="-28576"/>
              <a:ext cx="1257299" cy="1385889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7B9CC180-BD91-976C-8779-30AA997925FA}"/>
                </a:ext>
              </a:extLst>
            </p:cNvPr>
            <p:cNvSpPr/>
            <p:nvPr/>
          </p:nvSpPr>
          <p:spPr>
            <a:xfrm>
              <a:off x="319087" y="535781"/>
              <a:ext cx="11587164" cy="8215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3.САНКТ-ПЕТЕРБУРГ</a:t>
              </a:r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ru-RU" sz="3200" b="1" cap="al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сопровождение проекта </a:t>
              </a:r>
              <a:endParaRPr lang="ru-RU" sz="3200" b="1" cap="al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2" name="Прямая соединительная линия 11"/>
          <p:cNvCxnSpPr/>
          <p:nvPr/>
        </p:nvCxnSpPr>
        <p:spPr>
          <a:xfrm flipV="1">
            <a:off x="946302" y="5273764"/>
            <a:ext cx="3370521" cy="1063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928574" y="5479329"/>
            <a:ext cx="3370521" cy="1063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949848" y="5702609"/>
            <a:ext cx="3370521" cy="1063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932120" y="5918807"/>
            <a:ext cx="3370521" cy="1063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8" name="Схема 17"/>
          <p:cNvGraphicFramePr/>
          <p:nvPr/>
        </p:nvGraphicFramePr>
        <p:xfrm>
          <a:off x="-10648" y="1477932"/>
          <a:ext cx="4688958" cy="3487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BC473D-790B-CFB4-2308-59B5368BE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9203" cy="68652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50" name="Picture 2" descr="Восклицательный знак нарисованный - 27 фот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278" y="4974445"/>
            <a:ext cx="1179721" cy="111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8084" y="5398437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16.05.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70889" y="1370723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14.05.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39138" y="3432606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25.04.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110" y="3432605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25.04.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0569" y="5398437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17.05.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15637" y="1281192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17.05.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84468" y="4429496"/>
            <a:ext cx="320633" cy="2375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595640" y="6396842"/>
            <a:ext cx="320633" cy="2375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184683" y="4332514"/>
            <a:ext cx="320633" cy="2375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68784" y="6396841"/>
            <a:ext cx="320633" cy="2375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863889" y="2309750"/>
            <a:ext cx="320633" cy="2375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8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31857905"/>
              </p:ext>
            </p:extLst>
          </p:nvPr>
        </p:nvGraphicFramePr>
        <p:xfrm>
          <a:off x="84610" y="1941080"/>
          <a:ext cx="11933219" cy="3759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85750" y="3487450"/>
            <a:ext cx="11162805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Цель:  обеспечение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социально-экономического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развития 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 суверенитета РФ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4" t="59061" r="21338" b="35157"/>
          <a:stretch/>
        </p:blipFill>
        <p:spPr bwMode="auto">
          <a:xfrm>
            <a:off x="2220684" y="5896616"/>
            <a:ext cx="8360229" cy="80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10632" y="-17922"/>
            <a:ext cx="12336380" cy="1928815"/>
            <a:chOff x="0" y="-28576"/>
            <a:chExt cx="12336380" cy="1928815"/>
          </a:xfrm>
        </p:grpSpPr>
        <p:sp>
          <p:nvSpPr>
            <p:cNvPr id="5" name="Параллелограмм 4">
              <a:extLst>
                <a:ext uri="{FF2B5EF4-FFF2-40B4-BE49-F238E27FC236}">
                  <a16:creationId xmlns:a16="http://schemas.microsoft.com/office/drawing/2014/main" id="{17DF5A89-7B0B-F65B-42D1-64BDFABBF16C}"/>
                </a:ext>
              </a:extLst>
            </p:cNvPr>
            <p:cNvSpPr/>
            <p:nvPr/>
          </p:nvSpPr>
          <p:spPr>
            <a:xfrm>
              <a:off x="0" y="535782"/>
              <a:ext cx="1143000" cy="1364457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араллелограмм 5">
              <a:extLst>
                <a:ext uri="{FF2B5EF4-FFF2-40B4-BE49-F238E27FC236}">
                  <a16:creationId xmlns:a16="http://schemas.microsoft.com/office/drawing/2014/main" id="{BFD9A71E-BFF2-B632-6717-D1369A50D659}"/>
                </a:ext>
              </a:extLst>
            </p:cNvPr>
            <p:cNvSpPr/>
            <p:nvPr/>
          </p:nvSpPr>
          <p:spPr>
            <a:xfrm>
              <a:off x="11079081" y="-28576"/>
              <a:ext cx="1257299" cy="1385889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997D6E25-DE8A-BF28-C9B4-85A21213FB7F}"/>
                </a:ext>
              </a:extLst>
            </p:cNvPr>
            <p:cNvSpPr/>
            <p:nvPr/>
          </p:nvSpPr>
          <p:spPr>
            <a:xfrm>
              <a:off x="319087" y="535781"/>
              <a:ext cx="11587164" cy="8215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4.МАГИСТРАЛЬНОЕ 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НАПРАВЛЕНИЕ «ПРОФОРИЕНТАЦИЯ»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979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4B9066B-4D2F-09F1-8395-68C56CE4613F}"/>
              </a:ext>
            </a:extLst>
          </p:cNvPr>
          <p:cNvSpPr/>
          <p:nvPr/>
        </p:nvSpPr>
        <p:spPr>
          <a:xfrm>
            <a:off x="285750" y="535781"/>
            <a:ext cx="11587164" cy="8215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>
            <a:extLst>
              <a:ext uri="{FF2B5EF4-FFF2-40B4-BE49-F238E27FC236}">
                <a16:creationId xmlns:a16="http://schemas.microsoft.com/office/drawing/2014/main" id="{17DF5A89-7B0B-F65B-42D1-64BDFABBF16C}"/>
              </a:ext>
            </a:extLst>
          </p:cNvPr>
          <p:cNvSpPr/>
          <p:nvPr/>
        </p:nvSpPr>
        <p:spPr>
          <a:xfrm>
            <a:off x="0" y="535782"/>
            <a:ext cx="1143000" cy="1364457"/>
          </a:xfrm>
          <a:prstGeom prst="parallelogram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>
            <a:extLst>
              <a:ext uri="{FF2B5EF4-FFF2-40B4-BE49-F238E27FC236}">
                <a16:creationId xmlns:a16="http://schemas.microsoft.com/office/drawing/2014/main" id="{BFD9A71E-BFF2-B632-6717-D1369A50D659}"/>
              </a:ext>
            </a:extLst>
          </p:cNvPr>
          <p:cNvSpPr/>
          <p:nvPr/>
        </p:nvSpPr>
        <p:spPr>
          <a:xfrm>
            <a:off x="11079081" y="-28576"/>
            <a:ext cx="1257299" cy="1385889"/>
          </a:xfrm>
          <a:prstGeom prst="parallelogram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0685E4-137C-EAAE-1982-E307B6DA2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624" y="6062072"/>
            <a:ext cx="5750730" cy="58782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97D6E25-DE8A-BF28-C9B4-85A21213FB7F}"/>
              </a:ext>
            </a:extLst>
          </p:cNvPr>
          <p:cNvSpPr/>
          <p:nvPr/>
        </p:nvSpPr>
        <p:spPr>
          <a:xfrm>
            <a:off x="319087" y="535781"/>
            <a:ext cx="11587164" cy="8215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4.МАГИСТРАЛЬНОЕ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 «ПРОФОРИЕНТАЦИЯ»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265568-C245-FA09-F665-FB0073B6D39A}"/>
              </a:ext>
            </a:extLst>
          </p:cNvPr>
          <p:cNvSpPr txBox="1"/>
          <p:nvPr/>
        </p:nvSpPr>
        <p:spPr>
          <a:xfrm>
            <a:off x="1319450" y="1461039"/>
            <a:ext cx="5098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НАСТОЛЬНАЯ КНИГА ДИРЕКТОРА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ШКОЛЫ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://smp.edu.ru/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2" t="18875" r="20531" b="19200"/>
          <a:stretch/>
        </p:blipFill>
        <p:spPr bwMode="auto">
          <a:xfrm>
            <a:off x="3934194" y="4975761"/>
            <a:ext cx="1606270" cy="15888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7" t="24036" r="41837" b="28901"/>
          <a:stretch/>
        </p:blipFill>
        <p:spPr bwMode="auto">
          <a:xfrm>
            <a:off x="6529764" y="1414130"/>
            <a:ext cx="5343152" cy="45932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19" y="4892083"/>
            <a:ext cx="1725432" cy="172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t="15653" r="12241" b="20633"/>
          <a:stretch/>
        </p:blipFill>
        <p:spPr bwMode="auto">
          <a:xfrm>
            <a:off x="700107" y="2107370"/>
            <a:ext cx="5274769" cy="270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7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039292" cy="161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04555" y="468084"/>
            <a:ext cx="94052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Segoe Print" pitchFamily="2" charset="0"/>
              </a:rPr>
              <a:t>“Образование – величайшее из земных благ, </a:t>
            </a:r>
            <a:endParaRPr lang="ru-RU" sz="2400" b="1" i="1" dirty="0" smtClean="0">
              <a:solidFill>
                <a:srgbClr val="002060"/>
              </a:solidFill>
              <a:latin typeface="Segoe Print" pitchFamily="2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Segoe Print" pitchFamily="2" charset="0"/>
              </a:rPr>
              <a:t>если </a:t>
            </a:r>
            <a:r>
              <a:rPr lang="ru-RU" sz="2400" b="1" i="1" dirty="0">
                <a:solidFill>
                  <a:srgbClr val="002060"/>
                </a:solidFill>
                <a:latin typeface="Segoe Print" pitchFamily="2" charset="0"/>
              </a:rPr>
              <a:t>оно наивысшего качества. </a:t>
            </a:r>
            <a:endParaRPr lang="en-US" sz="2400" b="1" i="1" dirty="0" smtClean="0">
              <a:solidFill>
                <a:srgbClr val="002060"/>
              </a:solidFill>
              <a:latin typeface="Segoe Print" pitchFamily="2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Segoe Print" pitchFamily="2" charset="0"/>
              </a:rPr>
              <a:t>В </a:t>
            </a:r>
            <a:r>
              <a:rPr lang="ru-RU" sz="2400" b="1" i="1" dirty="0">
                <a:solidFill>
                  <a:srgbClr val="002060"/>
                </a:solidFill>
                <a:latin typeface="Segoe Print" pitchFamily="2" charset="0"/>
              </a:rPr>
              <a:t>противном случае оно совершенно бесполезно</a:t>
            </a:r>
            <a:r>
              <a:rPr lang="ru-RU" sz="2400" b="1" i="1" dirty="0" smtClean="0">
                <a:solidFill>
                  <a:srgbClr val="002060"/>
                </a:solidFill>
                <a:latin typeface="Segoe Print" pitchFamily="2" charset="0"/>
              </a:rPr>
              <a:t>”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Segoe Print" pitchFamily="2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Segoe Print" pitchFamily="2" charset="0"/>
              </a:rPr>
              <a:t>Р.  Киплинг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4279" y="2541180"/>
            <a:ext cx="11132288" cy="1690577"/>
          </a:xfrm>
          <a:prstGeom prst="rect">
            <a:avLst/>
          </a:prstGeom>
        </p:spPr>
        <p:txBody>
          <a:bodyPr wrap="none">
            <a:prstTxWarp prst="textS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Благодарю за внимание,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желаю успешной, продуктивной работы!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10135" y="5110392"/>
            <a:ext cx="37444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i="1" dirty="0" smtClean="0">
              <a:solidFill>
                <a:prstClr val="black"/>
              </a:solidFill>
              <a:latin typeface="Constantia"/>
            </a:endParaRPr>
          </a:p>
          <a:p>
            <a:pPr algn="ctr"/>
            <a:r>
              <a:rPr lang="ru-RU" sz="1200" b="1" i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1600" b="1" i="1" dirty="0" smtClean="0">
                <a:solidFill>
                  <a:prstClr val="black"/>
                </a:solidFill>
                <a:latin typeface="Constantia"/>
              </a:rPr>
              <a:t>Савинова Наталья Алексеевна, </a:t>
            </a:r>
          </a:p>
          <a:p>
            <a:pPr algn="ctr"/>
            <a:r>
              <a:rPr lang="ru-RU" sz="1600" b="1" i="1" dirty="0" smtClean="0">
                <a:solidFill>
                  <a:prstClr val="black"/>
                </a:solidFill>
                <a:latin typeface="Constantia"/>
              </a:rPr>
              <a:t>к.п.н., доцент КУиЭ АППО СПб</a:t>
            </a:r>
          </a:p>
          <a:p>
            <a:pPr algn="ctr"/>
            <a:r>
              <a:rPr lang="en-US" sz="2800" b="1" i="1" dirty="0" smtClean="0">
                <a:solidFill>
                  <a:prstClr val="black"/>
                </a:solidFill>
                <a:latin typeface="Constantia"/>
              </a:rPr>
              <a:t>savinovana@mail.ru</a:t>
            </a:r>
            <a:endParaRPr lang="ru-RU" sz="2800" b="1" i="1" dirty="0" smtClean="0">
              <a:solidFill>
                <a:prstClr val="black"/>
              </a:solidFill>
              <a:latin typeface="Constantia"/>
            </a:endParaRPr>
          </a:p>
          <a:p>
            <a:pPr algn="ctr"/>
            <a:r>
              <a:rPr lang="ru-RU" sz="1600" b="1" i="1" dirty="0" smtClean="0">
                <a:solidFill>
                  <a:prstClr val="black"/>
                </a:solidFill>
                <a:latin typeface="Constantia"/>
              </a:rPr>
              <a:t> </a:t>
            </a:r>
            <a:endParaRPr lang="ru-RU" sz="1600" b="1" i="1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494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</TotalTime>
  <Words>375</Words>
  <Application>Microsoft Office PowerPoint</Application>
  <PresentationFormat>Широкоэкранный</PresentationFormat>
  <Paragraphs>88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Constantia</vt:lpstr>
      <vt:lpstr>Segoe Print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Калинина</dc:creator>
  <cp:lastModifiedBy>IMCadmin</cp:lastModifiedBy>
  <cp:revision>25</cp:revision>
  <dcterms:created xsi:type="dcterms:W3CDTF">2024-04-25T04:51:45Z</dcterms:created>
  <dcterms:modified xsi:type="dcterms:W3CDTF">2024-05-16T08:48:52Z</dcterms:modified>
</cp:coreProperties>
</file>