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Masters/slideMaster4.xml" ContentType="application/vnd.openxmlformats-officedocument.presentationml.slideMaster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2" r:id="rId2"/>
    <p:sldMasterId id="2147483674" r:id="rId3"/>
    <p:sldMasterId id="2147483688" r:id="rId4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60" d="100"/>
          <a:sy n="60" d="100"/>
        </p:scale>
        <p:origin x="-570" y="-384"/>
      </p:cViewPr>
      <p:guideLst>
        <p:guide pos="1933" orient="horz"/>
        <p:guide pos="3897"/>
        <p:guide pos="4067"/>
      </p:guideLst>
    </p:cSldViewPr>
  </p:slideViewPr>
  <p:gridSpacing cx="45000" cy="450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Пользовательский макет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380999" y="1836737"/>
            <a:ext cx="11530012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 bwMode="auto">
          <a:xfrm>
            <a:off x="280988" y="2713037"/>
            <a:ext cx="11630512" cy="37798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Два объекта">
    <p:bg>
      <p:bgPr shadeToTitle="0">
        <a:gradFill rotWithShape="0"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 bwMode="auto">
          <a:xfrm>
            <a:off x="1803653" y="0"/>
            <a:ext cx="429234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6576054" y="452669"/>
            <a:ext cx="5184575" cy="283231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 bwMode="auto">
          <a:xfrm>
            <a:off x="6576055" y="3573017"/>
            <a:ext cx="5190029" cy="268829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39178" indent="-239178">
              <a:tabLst>
                <a:tab pos="239178" algn="l"/>
              </a:tabLst>
              <a:defRPr sz="1500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A0548A8-DC7F-4965-BAC5-0BCA4784B002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1CA8A20-61A6-4329-90BB-3A034C8DEFF6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>
            <a:cxnSpLocks/>
          </p:cNvCxnSpPr>
          <p:nvPr userDrawn="1"/>
        </p:nvCxnSpPr>
        <p:spPr bwMode="auto">
          <a:xfrm>
            <a:off x="2256368" y="1509184"/>
            <a:ext cx="950383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B2E7D02-887C-4325-903F-B618774B10D6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FAE52F3-020E-47E5-83AD-A884227EB197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>
            <a:cxnSpLocks/>
          </p:cNvCxnSpPr>
          <p:nvPr userDrawn="1"/>
        </p:nvCxnSpPr>
        <p:spPr bwMode="auto">
          <a:xfrm>
            <a:off x="2256368" y="2565400"/>
            <a:ext cx="950383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56617" y="2708920"/>
            <a:ext cx="9480755" cy="3360372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56617" y="536656"/>
            <a:ext cx="9480755" cy="183622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894CB06-05A3-4E72-ADA9-519362746CCB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30B8231-6788-42B7-9925-EA5F64ADC025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7"/>
          <p:cNvCxnSpPr>
            <a:cxnSpLocks/>
          </p:cNvCxnSpPr>
          <p:nvPr userDrawn="1"/>
        </p:nvCxnSpPr>
        <p:spPr bwMode="auto">
          <a:xfrm>
            <a:off x="2256368" y="1509184"/>
            <a:ext cx="950383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 bwMode="auto">
          <a:xfrm>
            <a:off x="2255574" y="1700808"/>
            <a:ext cx="4685143" cy="4608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 bwMode="auto">
          <a:xfrm>
            <a:off x="7080941" y="4581128"/>
            <a:ext cx="4685143" cy="1728192"/>
          </a:xfrm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500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 bwMode="auto">
          <a:xfrm>
            <a:off x="7080941" y="1700809"/>
            <a:ext cx="4685143" cy="27843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FA02FE8-9E81-44FC-B2AB-9F6C3A27DCA6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CE279AD-7F1D-477A-9AFC-F85439557BFB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>
            <a:cxnSpLocks/>
          </p:cNvCxnSpPr>
          <p:nvPr userDrawn="1"/>
        </p:nvCxnSpPr>
        <p:spPr bwMode="auto">
          <a:xfrm>
            <a:off x="2256368" y="1509184"/>
            <a:ext cx="950383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 bwMode="auto">
          <a:xfrm>
            <a:off x="2255574" y="1700808"/>
            <a:ext cx="4685143" cy="4608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 bwMode="auto">
          <a:xfrm>
            <a:off x="7080941" y="1700808"/>
            <a:ext cx="4685143" cy="4608512"/>
          </a:xfrm>
        </p:spPr>
        <p:txBody>
          <a:bodyPr anchor="ctr"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500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3A95590-6274-4A15-8BF2-0785027A99C8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D101B47-6659-43E4-9150-D710471B7F59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>
            <a:cxnSpLocks/>
          </p:cNvCxnSpPr>
          <p:nvPr userDrawn="1"/>
        </p:nvCxnSpPr>
        <p:spPr bwMode="auto">
          <a:xfrm>
            <a:off x="6576485" y="1509184"/>
            <a:ext cx="518371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76054" y="404664"/>
            <a:ext cx="5184575" cy="110412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 bwMode="auto">
          <a:xfrm>
            <a:off x="1823526" y="0"/>
            <a:ext cx="42938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 bwMode="auto">
          <a:xfrm>
            <a:off x="6576055" y="1700808"/>
            <a:ext cx="5190029" cy="4608512"/>
          </a:xfrm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500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43A83CE-D930-49B5-958E-3F0916A261D5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26CDB95-4D3D-4777-9C2A-7757C63CB270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Два объект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55575" y="2059176"/>
            <a:ext cx="3696411" cy="135213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 bwMode="auto">
          <a:xfrm>
            <a:off x="6117418" y="0"/>
            <a:ext cx="3002919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 bwMode="auto">
          <a:xfrm>
            <a:off x="2255574" y="3555330"/>
            <a:ext cx="3600399" cy="122751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  <a:lvl2pPr marL="239178" indent="-239178">
              <a:tabLst>
                <a:tab pos="239178" algn="l"/>
              </a:tabLst>
              <a:defRPr sz="1500"/>
            </a:lvl2pPr>
            <a:lvl3pPr marL="476239" indent="-237061">
              <a:tabLst>
                <a:tab pos="476239" algn="l"/>
              </a:tabLst>
              <a:defRPr sz="1400"/>
            </a:lvl3pPr>
            <a:lvl4pPr marL="715415" indent="-239178">
              <a:defRPr sz="13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 bwMode="auto">
          <a:xfrm>
            <a:off x="6117418" y="3525011"/>
            <a:ext cx="6074583" cy="3332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 bwMode="auto">
          <a:xfrm>
            <a:off x="9217024" y="0"/>
            <a:ext cx="2974976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224E46D-75C8-49A5-BB8E-84D940ADA6E1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5E80A2F-417B-4843-9314-580785A0DC59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5"/>
          <p:cNvCxnSpPr>
            <a:cxnSpLocks/>
          </p:cNvCxnSpPr>
          <p:nvPr userDrawn="1"/>
        </p:nvCxnSpPr>
        <p:spPr bwMode="auto">
          <a:xfrm>
            <a:off x="2256368" y="1509184"/>
            <a:ext cx="950383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D9B734-124E-4B00-B8D4-F2DA0B083C4C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A8EE51D-D1B8-4E90-871B-58252F9FFA22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D0F3EF7-F7ED-4367-8F21-D79FA0FAF113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5124A9E-DBBB-4115-89CD-979ED0B8C4BF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56618" y="404664"/>
            <a:ext cx="3503345" cy="2064229"/>
          </a:xfrm>
        </p:spPr>
        <p:txBody>
          <a:bodyPr anchor="b"/>
          <a:lstStyle>
            <a:lvl1pPr algn="l">
              <a:defRPr sz="27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256618" y="2564904"/>
            <a:ext cx="3503345" cy="356125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 bwMode="auto">
          <a:xfrm>
            <a:off x="6117418" y="404663"/>
            <a:ext cx="5643212" cy="5731348"/>
          </a:xfrm>
        </p:spPr>
        <p:txBody>
          <a:bodyPr>
            <a:normAutofit/>
          </a:bodyPr>
          <a:lstStyle>
            <a:lvl1pPr>
              <a:defRPr sz="2100"/>
            </a:lvl1pPr>
            <a:lvl2pPr marL="239178" indent="-239178">
              <a:tabLst>
                <a:tab pos="239178" algn="l"/>
              </a:tabLst>
              <a:defRPr sz="1900"/>
            </a:lvl2pPr>
            <a:lvl3pPr marL="476239" indent="-237061">
              <a:tabLst>
                <a:tab pos="476239" algn="l"/>
              </a:tabLst>
              <a:defRPr sz="1600"/>
            </a:lvl3pPr>
            <a:lvl4pPr marL="715415" indent="-239178"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07FCD43-5E7B-46D8-AD96-646E959AF440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E32EDA1-44B8-4E44-AE35-8463351D8F34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56617" y="4638457"/>
            <a:ext cx="7315200" cy="566739"/>
          </a:xfrm>
        </p:spPr>
        <p:txBody>
          <a:bodyPr anchor="b"/>
          <a:lstStyle>
            <a:lvl1pPr algn="l">
              <a:defRPr sz="27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919536" y="116633"/>
            <a:ext cx="10129125" cy="4368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9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256617" y="5301209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A9EE3C3-1525-41C0-9CC9-699BB1E9A1FF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BE545F-C9E7-437E-BDA8-4D1EC4F6F9FD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Полилиния: фигура 5"/>
          <p:cNvSpPr/>
          <p:nvPr userDrawn="1"/>
        </p:nvSpPr>
        <p:spPr bwMode="auto"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331000" y="279000"/>
            <a:ext cx="6570000" cy="99387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 bwMode="auto"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 bwMode="auto">
          <a:xfrm>
            <a:off x="246063" y="23400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252780" y="3113662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 bwMode="auto">
          <a:xfrm>
            <a:off x="2791802" y="549000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 bwMode="auto">
          <a:xfrm>
            <a:off x="2791802" y="409555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Пользовательский макет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380999" y="1836737"/>
            <a:ext cx="11530012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 bwMode="auto">
          <a:xfrm>
            <a:off x="280988" y="2713037"/>
            <a:ext cx="11630512" cy="37798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Полилиния: фигура 5"/>
          <p:cNvSpPr/>
          <p:nvPr userDrawn="1"/>
        </p:nvSpPr>
        <p:spPr bwMode="auto"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331000" y="279000"/>
            <a:ext cx="6570000" cy="99387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 bwMode="auto"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 bwMode="auto">
          <a:xfrm>
            <a:off x="246063" y="23400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252780" y="3113662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 bwMode="auto">
          <a:xfrm>
            <a:off x="2791802" y="549000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 bwMode="auto">
          <a:xfrm>
            <a:off x="2791802" y="409555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Пользовательский макет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380999" y="1836737"/>
            <a:ext cx="11530012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 bwMode="auto">
          <a:xfrm>
            <a:off x="280988" y="2713037"/>
            <a:ext cx="11630512" cy="37798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Полилиния: фигура 5"/>
          <p:cNvSpPr/>
          <p:nvPr userDrawn="1"/>
        </p:nvSpPr>
        <p:spPr bwMode="auto"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331000" y="279000"/>
            <a:ext cx="6570000" cy="99387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 bwMode="auto"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 bwMode="auto">
          <a:xfrm>
            <a:off x="246063" y="23400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252780" y="3113662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 bwMode="auto">
          <a:xfrm>
            <a:off x="2791802" y="549000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 bwMode="auto">
          <a:xfrm>
            <a:off x="2791802" y="409555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hyperlink" Target="https://presentation-creation.ru/" TargetMode="External"/><Relationship Id="rId16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hyperlink" Target="https://presentation-creation.ru/" TargetMode="External"/><Relationship Id="rId16" Type="http://schemas.openxmlformats.org/officeDocument/2006/relationships/image" Target="../media/image1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5" Type="http://schemas.openxmlformats.org/officeDocument/2006/relationships/hyperlink" Target="https://presentation-creation.ru/" TargetMode="External"/><Relationship Id="rId1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256368" y="404284"/>
            <a:ext cx="950383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256368" y="1748367"/>
            <a:ext cx="9503833" cy="44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233833" y="6405033"/>
            <a:ext cx="2844800" cy="2878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49A3D-2DEB-4FE8-8267-57B9BD94B1A3}" type="datetime1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256367" y="6405033"/>
            <a:ext cx="3860800" cy="2878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161183" y="6405033"/>
            <a:ext cx="575733" cy="287867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7C1C0-1E9E-4736-AFE9-58766B7D2121}" type="slidenum">
              <a:rPr lang="ru-RU">
                <a:solidFill>
                  <a:prstClr val="white">
                    <a:lumMod val="65000"/>
                  </a:prstClr>
                </a:solidFill>
              </a:rPr>
              <a:t/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" y="-2118"/>
            <a:ext cx="1801284" cy="68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1"/>
  <p:txStyles>
    <p:titleStyle>
      <a:lvl1pPr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5pPr>
      <a:lvl6pPr marL="609585"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6pPr>
      <a:lvl7pPr marL="1219170"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7pPr>
      <a:lvl8pPr marL="1828754"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8pPr>
      <a:lvl9pPr marL="2438339" algn="l">
        <a:spcBef>
          <a:spcPts val="0"/>
        </a:spcBef>
        <a:spcAft>
          <a:spcPts val="0"/>
        </a:spcAft>
        <a:defRPr sz="3200">
          <a:solidFill>
            <a:srgbClr val="003E81"/>
          </a:solidFill>
          <a:latin typeface="Arial"/>
        </a:defRPr>
      </a:lvl9pPr>
    </p:titleStyle>
    <p:bodyStyle>
      <a:lvl1pPr marL="457189" indent="-457189" algn="l">
        <a:spcBef>
          <a:spcPts val="800"/>
        </a:spcBef>
        <a:spcAft>
          <a:spcPts val="0"/>
        </a:spcAft>
        <a:buFont typeface="Arial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>
        <a:spcBef>
          <a:spcPts val="0"/>
        </a:spcBef>
        <a:spcAft>
          <a:spcPts val="0"/>
        </a:spcAft>
        <a:buFont typeface="Arial"/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>
        <a:spcBef>
          <a:spcPts val="0"/>
        </a:spcBef>
        <a:spcAft>
          <a:spcPts val="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>
        <a:spcBef>
          <a:spcPts val="0"/>
        </a:spcBef>
        <a:spcAft>
          <a:spcPts val="0"/>
        </a:spcAft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>
        <a:spcBef>
          <a:spcPts val="0"/>
        </a:spcBef>
        <a:spcAft>
          <a:spcPts val="0"/>
        </a:spcAft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C4ABE-3AB2-4760-AE95-817E917DAC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FB9219-6DCD-41DC-823F-6B7614B8AAFB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6896" r="0" b="6896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 bwMode="auto">
          <a:xfrm rot="10800000">
            <a:off x="9951" y="-139846"/>
            <a:ext cx="7512000" cy="712384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 fill="norm" stroke="1" extrusionOk="0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srgbClr val="C0C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 fill="norm" stroke="1" extrusionOk="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 fill="norm" stroke="1" extrusionOk="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01000" y="388142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5054" y="532356"/>
            <a:ext cx="6715207" cy="29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defRPr/>
            </a:pPr>
            <a:r>
              <a:rPr lang="ru-RU" sz="4400">
                <a:solidFill>
                  <a:schemeClr val="bg1"/>
                </a:solidFill>
              </a:rPr>
              <a:t>Внедрение профессионального </a:t>
            </a:r>
            <a:r>
              <a:rPr lang="ru-RU" sz="4400">
                <a:solidFill>
                  <a:schemeClr val="bg1"/>
                </a:solidFill>
              </a:rPr>
              <a:t>обучения</a:t>
            </a:r>
            <a:endParaRPr/>
          </a:p>
          <a:p>
            <a:pPr>
              <a:defRPr/>
            </a:pPr>
            <a:endParaRPr lang="ru-RU" sz="2800">
              <a:solidFill>
                <a:schemeClr val="bg1"/>
              </a:solidFill>
            </a:endParaRPr>
          </a:p>
          <a:p>
            <a:pPr>
              <a:lnSpc>
                <a:spcPts val="3800"/>
              </a:lnSpc>
              <a:defRPr/>
            </a:pPr>
            <a:r>
              <a:rPr lang="ru-RU" sz="3200">
                <a:solidFill>
                  <a:schemeClr val="bg1"/>
                </a:solidFill>
              </a:rPr>
              <a:t>«Младшая медицинская сестра по уходу за больными»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4886" y="4522717"/>
            <a:ext cx="564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prstClr val="white"/>
                </a:solidFill>
              </a:rPr>
              <a:t>Ленок Ирина Петровна, заместитель директора по УВР, учитель ГБОУ школа 258 СПб</a:t>
            </a:r>
            <a:endParaRPr lang="ru-RU" sz="2000" b="1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-2678" t="25517" r="8034" b="5516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 bwMode="auto">
          <a:xfrm rot="10800000">
            <a:off x="0" y="-61352"/>
            <a:ext cx="4881000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 fill="norm" stroke="1" extrusionOk="0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564000" y="324000"/>
            <a:ext cx="562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>
                <a:solidFill>
                  <a:schemeClr val="bg1"/>
                </a:solidFill>
              </a:rPr>
              <a:t>Будем рады </a:t>
            </a:r>
            <a:r>
              <a:rPr lang="ru-RU" sz="4400" b="1">
                <a:solidFill>
                  <a:schemeClr val="bg1"/>
                </a:solidFill>
              </a:rPr>
              <a:t>взаимодействию</a:t>
            </a:r>
            <a:endParaRPr lang="ru-RU" sz="4400" b="1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1000" y="2407132"/>
            <a:ext cx="1535793" cy="1535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lIns="91436" tIns="45718" rIns="91436" bIns="45718"/>
          <a:lstStyle/>
          <a:p>
            <a:pPr>
              <a:defRPr/>
            </a:pPr>
            <a:endParaRPr lang="ru-RU"/>
          </a:p>
        </p:txBody>
      </p:sp>
      <p:pic>
        <p:nvPicPr>
          <p:cNvPr id="75779" name="Picture 3"/>
          <p:cNvPicPr>
            <a:picLocks noChangeAspect="1" noChangeArrowheads="1" noGrp="1"/>
          </p:cNvPicPr>
          <p:nvPr>
            <p:ph type="body" idx="4294967295"/>
          </p:nvPr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 rot="1363364">
            <a:off x="6127626" y="-316770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 fill="norm" stroke="1" extrusionOk="0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 rot="1363364">
            <a:off x="4490654" y="2677038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 fill="norm" stroke="1" extrusionOk="0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000" y="628818"/>
            <a:ext cx="4533005" cy="45330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815999" y="2574000"/>
            <a:ext cx="4300750" cy="1737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</a:rPr>
              <a:t>Концепция</a:t>
            </a:r>
            <a:endParaRPr lang="ru-RU" sz="5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defRPr/>
            </a:pPr>
            <a:endParaRPr lang="ru-RU" sz="5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797712161" name=""/>
          <p:cNvSpPr txBox="1"/>
          <p:nvPr/>
        </p:nvSpPr>
        <p:spPr bwMode="auto">
          <a:xfrm flipH="0" flipV="0">
            <a:off x="5906475" y="4876659"/>
            <a:ext cx="4245328" cy="146340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4 модели профессионального обучения;</a:t>
            </a:r>
            <a:endParaRPr b="1">
              <a:solidFill>
                <a:schemeClr val="accent2">
                  <a:lumMod val="50000"/>
                </a:schemeClr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школа</a:t>
            </a:r>
            <a:endParaRPr b="1">
              <a:solidFill>
                <a:schemeClr val="accent2">
                  <a:lumMod val="50000"/>
                </a:schemeClr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СПО</a:t>
            </a:r>
            <a:endParaRPr b="1">
              <a:solidFill>
                <a:schemeClr val="accent2">
                  <a:lumMod val="50000"/>
                </a:schemeClr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ВУЗ</a:t>
            </a:r>
            <a:endParaRPr b="1">
              <a:solidFill>
                <a:schemeClr val="accent2">
                  <a:lumMod val="50000"/>
                </a:schemeClr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50000"/>
                  </a:schemeClr>
                </a:solidFill>
              </a:rPr>
              <a:t>ЦОПП</a:t>
            </a:r>
            <a:endParaRPr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/>
          <p:cNvSpPr/>
          <p:nvPr/>
        </p:nvSpPr>
        <p:spPr bwMode="auto"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551000" y="1982774"/>
            <a:ext cx="526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/>
              <a:t> </a:t>
            </a:r>
            <a:r>
              <a:rPr lang="ru-RU" sz="2000" b="1"/>
              <a:t>Кто?</a:t>
            </a:r>
            <a:endParaRPr lang="ru-RU" sz="2000" b="1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730320" y="1909557"/>
            <a:ext cx="587465" cy="506435"/>
            <a:chOff x="730720" y="1729017"/>
            <a:chExt cx="587465" cy="506435"/>
          </a:xfrm>
        </p:grpSpPr>
        <p:sp>
          <p:nvSpPr>
            <p:cNvPr id="7" name="Шестиугольник 6"/>
            <p:cNvSpPr/>
            <p:nvPr/>
          </p:nvSpPr>
          <p:spPr bwMode="auto">
            <a:xfrm>
              <a:off x="730720" y="1729017"/>
              <a:ext cx="587465" cy="5064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44452" y="1802234"/>
              <a:ext cx="360000" cy="360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1513418" y="3286298"/>
            <a:ext cx="5341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/>
              <a:t>Для кого?</a:t>
            </a:r>
            <a:endParaRPr lang="ru-RU" sz="2000" b="1"/>
          </a:p>
        </p:txBody>
      </p:sp>
      <p:sp>
        <p:nvSpPr>
          <p:cNvPr id="11" name="Шестиугольник 10"/>
          <p:cNvSpPr/>
          <p:nvPr/>
        </p:nvSpPr>
        <p:spPr bwMode="auto">
          <a:xfrm>
            <a:off x="690885" y="3298112"/>
            <a:ext cx="587465" cy="50643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8327" y="3371329"/>
            <a:ext cx="36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435105" y="4883602"/>
            <a:ext cx="524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/>
              <a:t>Как?</a:t>
            </a:r>
            <a:endParaRPr lang="ru-RU" sz="2000" b="1"/>
          </a:p>
        </p:txBody>
      </p:sp>
      <p:sp>
        <p:nvSpPr>
          <p:cNvPr id="15" name="Шестиугольник 14"/>
          <p:cNvSpPr/>
          <p:nvPr/>
        </p:nvSpPr>
        <p:spPr bwMode="auto">
          <a:xfrm>
            <a:off x="730322" y="4821504"/>
            <a:ext cx="587465" cy="50643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7640" y="4893616"/>
            <a:ext cx="360000" cy="3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26000" y="395730"/>
            <a:ext cx="11538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6600"/>
                </a:solidFill>
              </a:rPr>
              <a:t>Организационно-управленческое обеспечение</a:t>
            </a:r>
            <a:endParaRPr lang="ru-RU" sz="4400">
              <a:solidFill>
                <a:srgbClr val="FF660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6865344" y="1481651"/>
            <a:ext cx="4733607" cy="4113733"/>
            <a:chOff x="6975027" y="2069853"/>
            <a:chExt cx="4002786" cy="3478614"/>
          </a:xfrm>
          <a:blipFill>
            <a:blip r:embed="rId5"/>
            <a:srcRect l="13445" t="-5504" r="-2521" b="-2751"/>
            <a:stretch/>
          </a:blipFill>
        </p:grpSpPr>
        <p:sp>
          <p:nvSpPr>
            <p:cNvPr id="18" name="Шестиугольник 17"/>
            <p:cNvSpPr/>
            <p:nvPr/>
          </p:nvSpPr>
          <p:spPr bwMode="auto">
            <a:xfrm rot="1799998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Шестиугольник 19"/>
            <p:cNvSpPr/>
            <p:nvPr/>
          </p:nvSpPr>
          <p:spPr bwMode="auto">
            <a:xfrm rot="1799998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Шестиугольник 22"/>
            <p:cNvSpPr/>
            <p:nvPr/>
          </p:nvSpPr>
          <p:spPr bwMode="auto">
            <a:xfrm rot="1799998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 bwMode="auto">
            <a:xfrm rot="1799998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 bwMode="auto">
            <a:xfrm rot="1799998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 bwMode="auto">
            <a:xfrm rot="1799998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Шестиугольник 26"/>
            <p:cNvSpPr/>
            <p:nvPr/>
          </p:nvSpPr>
          <p:spPr bwMode="auto">
            <a:xfrm rot="1799998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/>
          <p:cNvSpPr/>
          <p:nvPr/>
        </p:nvSpPr>
        <p:spPr bwMode="auto">
          <a:xfrm>
            <a:off x="5348475" y="1447092"/>
            <a:ext cx="6203007" cy="122068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 bwMode="auto">
          <a:xfrm>
            <a:off x="5879550" y="491209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лилиния: фигура 24"/>
          <p:cNvSpPr/>
          <p:nvPr/>
        </p:nvSpPr>
        <p:spPr bwMode="auto">
          <a:xfrm>
            <a:off x="6596550" y="321664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/>
          <p:cNvSpPr/>
          <p:nvPr/>
        </p:nvSpPr>
        <p:spPr bwMode="auto"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4761" y="1"/>
            <a:ext cx="2796239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 fill="norm" stroke="1" extrusionOk="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8534" t="0" r="5257" b="2611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cxnSpLocks/>
            <a:stCxn id="23" idx="15"/>
          </p:cNvCxnSpPr>
          <p:nvPr/>
        </p:nvCxnSpPr>
        <p:spPr bwMode="auto">
          <a:xfrm flipH="1">
            <a:off x="4251001" y="2057432"/>
            <a:ext cx="1097474" cy="421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 bwMode="auto"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 bwMode="auto"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6392376" y="5263100"/>
            <a:ext cx="411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Договоры с партнерами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7015014" y="3574198"/>
            <a:ext cx="380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Договоры с родителями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171000" y="369000"/>
            <a:ext cx="890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/>
              <a:t>Нормативно-правовое обеспечение</a:t>
            </a:r>
            <a:endParaRPr lang="ru-RU" sz="440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324760" y="1499428"/>
            <a:ext cx="418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Соглашение/договор о сетевой реализации </a:t>
            </a:r>
            <a:r>
              <a:rPr lang="ru-RU" sz="2400" b="1">
                <a:solidFill>
                  <a:schemeClr val="bg1"/>
                </a:solidFill>
              </a:rPr>
              <a:t>программ (ЦООП, ВУЗ, СПО)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/>
          <p:cNvSpPr/>
          <p:nvPr/>
        </p:nvSpPr>
        <p:spPr bwMode="auto">
          <a:xfrm>
            <a:off x="966000" y="1807289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: скругленные противолежащие углы 2"/>
          <p:cNvSpPr/>
          <p:nvPr/>
        </p:nvSpPr>
        <p:spPr bwMode="auto">
          <a:xfrm>
            <a:off x="4476000" y="1808639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: скругленные противолежащие углы 3"/>
          <p:cNvSpPr/>
          <p:nvPr/>
        </p:nvSpPr>
        <p:spPr bwMode="auto">
          <a:xfrm>
            <a:off x="7986000" y="1807289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 bwMode="auto">
          <a:xfrm>
            <a:off x="966000" y="4014001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: скругленные противолежащие углы 5"/>
          <p:cNvSpPr/>
          <p:nvPr/>
        </p:nvSpPr>
        <p:spPr bwMode="auto">
          <a:xfrm>
            <a:off x="4476000" y="4015351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: скругленные противолежащие углы 6"/>
          <p:cNvSpPr/>
          <p:nvPr/>
        </p:nvSpPr>
        <p:spPr bwMode="auto">
          <a:xfrm>
            <a:off x="7986000" y="4014001"/>
            <a:ext cx="3240000" cy="206999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: скругленные противолежащие углы 7"/>
          <p:cNvSpPr/>
          <p:nvPr/>
        </p:nvSpPr>
        <p:spPr bwMode="auto">
          <a:xfrm>
            <a:off x="224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: скругленные противолежащие углы 8"/>
          <p:cNvSpPr/>
          <p:nvPr/>
        </p:nvSpPr>
        <p:spPr bwMode="auto">
          <a:xfrm>
            <a:off x="224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: скругленные противолежащие углы 9"/>
          <p:cNvSpPr/>
          <p:nvPr/>
        </p:nvSpPr>
        <p:spPr bwMode="auto">
          <a:xfrm>
            <a:off x="926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: скругленные противолежащие углы 10"/>
          <p:cNvSpPr/>
          <p:nvPr/>
        </p:nvSpPr>
        <p:spPr bwMode="auto">
          <a:xfrm>
            <a:off x="926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: скругленные противолежащие углы 11"/>
          <p:cNvSpPr/>
          <p:nvPr/>
        </p:nvSpPr>
        <p:spPr bwMode="auto">
          <a:xfrm>
            <a:off x="5821155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: скругленные противолежащие углы 12"/>
          <p:cNvSpPr/>
          <p:nvPr/>
        </p:nvSpPr>
        <p:spPr bwMode="auto">
          <a:xfrm>
            <a:off x="5821155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310925" y="1940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01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5883580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02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9330924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03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04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5877469" y="41014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05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9330923" y="40732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06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1308238" y="258551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КУРСЫ ПОВЫШЕНИЯ КВАЛИФИКАЦИИ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200587" y="2831380"/>
            <a:ext cx="2770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. </a:t>
            </a:r>
            <a:endParaRPr lang="ru-RU" sz="140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4860565" y="2575478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УЧЕБНО-МЕТОДИЧЕСКОЕ ОБЪЕДИНЕНИЕ 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710586" y="2831380"/>
            <a:ext cx="2770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. </a:t>
            </a:r>
            <a:endParaRPr lang="ru-RU" sz="140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8334316" y="2631326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ПРОГРАММЫ</a:t>
            </a:r>
            <a:endParaRPr/>
          </a:p>
          <a:p>
            <a:pPr algn="ctr">
              <a:defRPr/>
            </a:pPr>
            <a:r>
              <a:rPr lang="ru-RU" sz="2000" b="1"/>
              <a:t> </a:t>
            </a:r>
            <a:r>
              <a:rPr lang="ru-RU" sz="2000" b="1"/>
              <a:t>ПО </a:t>
            </a:r>
            <a:r>
              <a:rPr lang="ru-RU" sz="2000" b="1"/>
              <a:t>ВД И ДО</a:t>
            </a:r>
            <a:endParaRPr/>
          </a:p>
          <a:p>
            <a:pPr algn="ctr">
              <a:defRPr/>
            </a:pPr>
            <a:endParaRPr lang="ru-RU" sz="2000" b="1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220586" y="2813207"/>
            <a:ext cx="2770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/>
              <a:t>. </a:t>
            </a:r>
            <a:endParaRPr lang="ru-RU" sz="14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57043" y="4850295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ПРЕДПРОФИЛЬНАЯ ПРАКТИКА</a:t>
            </a:r>
            <a:endParaRPr lang="ru-RU" sz="2000" b="1"/>
          </a:p>
        </p:txBody>
      </p:sp>
      <p:sp>
        <p:nvSpPr>
          <p:cNvPr id="30" name="TextBox 29"/>
          <p:cNvSpPr txBox="1"/>
          <p:nvPr/>
        </p:nvSpPr>
        <p:spPr bwMode="auto">
          <a:xfrm>
            <a:off x="8225453" y="4624652"/>
            <a:ext cx="280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ПРОФЕССИОНАЛЬНОЕ ОБУЧЕНИЕ </a:t>
            </a:r>
            <a:endParaRPr/>
          </a:p>
          <a:p>
            <a:pPr algn="ctr">
              <a:defRPr/>
            </a:pPr>
            <a:r>
              <a:rPr lang="ru-RU" sz="2000" b="1"/>
              <a:t>«МОЯ ПЕРВАЯ ПРОФЕССИЯ»</a:t>
            </a:r>
            <a:endParaRPr lang="ru-RU" sz="2000" b="1"/>
          </a:p>
        </p:txBody>
      </p:sp>
      <p:sp>
        <p:nvSpPr>
          <p:cNvPr id="32" name="TextBox 31"/>
          <p:cNvSpPr txBox="1"/>
          <p:nvPr/>
        </p:nvSpPr>
        <p:spPr bwMode="auto">
          <a:xfrm>
            <a:off x="629192" y="569380"/>
            <a:ext cx="1105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/>
              <a:t>Организационно-методическое обеспечение</a:t>
            </a:r>
            <a:endParaRPr lang="ru-RU" sz="440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448670" y="769436"/>
            <a:ext cx="929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/>
              <a:t>.</a:t>
            </a: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89428" y="5003115"/>
            <a:ext cx="3366018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prstClr val="black"/>
                </a:solidFill>
              </a:rPr>
              <a:t>ПРОФОРИЕНТАЦИОННАЯ ВД</a:t>
            </a:r>
            <a:endParaRPr lang="ru-RU" sz="2000" b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Grp="1"/>
          </p:cNvPicPr>
          <p:nvPr>
            <p:ph type="pic" sz="quarter" idx="11"/>
          </p:nvPr>
        </p:nvPicPr>
        <p:blipFill>
          <a:blip r:embed="rId2"/>
          <a:stretch/>
        </p:blipFill>
        <p:spPr bwMode="auto">
          <a:xfrm>
            <a:off x="246063" y="695273"/>
            <a:ext cx="2249487" cy="1687115"/>
          </a:xfrm>
          <a:prstGeom prst="rect">
            <a:avLst/>
          </a:prstGeom>
          <a:blipFill>
            <a:blip r:embed="rId2"/>
            <a:srcRect l="26137" t="0" r="30188" b="2611"/>
            <a:stretch/>
          </a:blipFill>
        </p:spPr>
      </p:pic>
      <p:pic>
        <p:nvPicPr>
          <p:cNvPr id="13" name="Рисунок 12"/>
          <p:cNvPicPr>
            <a:picLocks noChangeAspect="1" noGrp="1"/>
          </p:cNvPicPr>
          <p:nvPr>
            <p:ph type="pic" sz="quarter" idx="13"/>
          </p:nvPr>
        </p:nvPicPr>
        <p:blipFill>
          <a:blip r:embed="rId3"/>
          <a:stretch/>
        </p:blipFill>
        <p:spPr bwMode="auto">
          <a:xfrm>
            <a:off x="252780" y="3256335"/>
            <a:ext cx="2249487" cy="2999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 noGrp="1"/>
          </p:cNvPicPr>
          <p:nvPr>
            <p:ph type="pic" sz="quarter" idx="14"/>
          </p:nvPr>
        </p:nvPicPr>
        <p:blipFill>
          <a:blip r:embed="rId4"/>
          <a:stretch/>
        </p:blipFill>
        <p:spPr bwMode="auto">
          <a:xfrm>
            <a:off x="2791802" y="691673"/>
            <a:ext cx="2249487" cy="29993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 noGrp="1"/>
          </p:cNvPicPr>
          <p:nvPr>
            <p:ph type="pic" sz="quarter" idx="15"/>
          </p:nvPr>
        </p:nvPicPr>
        <p:blipFill>
          <a:blip r:embed="rId5"/>
          <a:stretch/>
        </p:blipFill>
        <p:spPr bwMode="auto">
          <a:xfrm>
            <a:off x="2791802" y="4555945"/>
            <a:ext cx="2249487" cy="168887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 bwMode="auto">
          <a:xfrm>
            <a:off x="5755750" y="1502307"/>
            <a:ext cx="5806801" cy="791479"/>
            <a:chOff x="0" y="0"/>
            <a:chExt cx="5806801" cy="791479"/>
          </a:xfrm>
        </p:grpSpPr>
        <p:sp>
          <p:nvSpPr>
            <p:cNvPr id="16" name="Шестиугольник 15"/>
            <p:cNvSpPr/>
            <p:nvPr/>
          </p:nvSpPr>
          <p:spPr bwMode="auto">
            <a:xfrm>
              <a:off x="0" y="0"/>
              <a:ext cx="587465" cy="5064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720723" y="41124"/>
              <a:ext cx="4454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b="1"/>
                <a:t>Информационное обеспечение </a:t>
              </a:r>
              <a:endParaRPr lang="ru-RU" sz="2000" b="1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720723" y="425359"/>
              <a:ext cx="5086077" cy="3661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/>
                <a:t>Родительские собрания, сетевые партнеры, сайт</a:t>
              </a:r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45905" y="22244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ru-RU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 bwMode="auto">
          <a:xfrm>
            <a:off x="5735638" y="2858132"/>
            <a:ext cx="5606761" cy="759846"/>
            <a:chOff x="5735638" y="2887155"/>
            <a:chExt cx="5606761" cy="759846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6437762" y="2893434"/>
              <a:ext cx="4158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b="1"/>
                <a:t>Кадровое обеспечение</a:t>
              </a:r>
              <a:endParaRPr lang="ru-RU" sz="2000" b="1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6437762" y="3277669"/>
              <a:ext cx="490463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/>
                <a:t>Внутренний сотрудник, сетевые партнеры</a:t>
              </a:r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 bwMode="auto">
            <a:xfrm>
              <a:off x="5735638" y="2887155"/>
              <a:ext cx="587465" cy="5064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781545" y="2904414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ru-RU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 bwMode="auto">
          <a:xfrm>
            <a:off x="5735638" y="4179109"/>
            <a:ext cx="5625362" cy="753566"/>
            <a:chOff x="5735638" y="4136046"/>
            <a:chExt cx="5625362" cy="753566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456364" y="4136046"/>
              <a:ext cx="490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b="1"/>
                <a:t>Материально-техническое обеспечение</a:t>
              </a:r>
              <a:endParaRPr lang="ru-RU" sz="2000" b="1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6456363" y="4520281"/>
              <a:ext cx="490463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/>
                <a:t>Оборудованный медицинс</a:t>
              </a:r>
              <a:r>
                <a:rPr lang="ru-RU"/>
                <a:t>кий кабинет</a:t>
              </a:r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 bwMode="auto">
            <a:xfrm>
              <a:off x="5735638" y="4164813"/>
              <a:ext cx="587465" cy="5064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5781545" y="4187197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ru-RU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753234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 fill="norm" stroke="1" extrusionOk="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198253" y="188999"/>
            <a:ext cx="7067747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 fill="norm" stroke="1" extrusionOk="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4760" b="0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6501000" y="2333685"/>
            <a:ext cx="589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практический опыт;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400" b="1"/>
              <a:t>расширение </a:t>
            </a:r>
            <a:r>
              <a:rPr lang="ru-RU" sz="2400" b="1"/>
              <a:t>кругозора;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400" b="1"/>
              <a:t>понимание </a:t>
            </a:r>
            <a:r>
              <a:rPr lang="ru-RU" sz="2400" b="1"/>
              <a:t>значимости профессии; 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400" b="1"/>
              <a:t>возможность </a:t>
            </a:r>
            <a:r>
              <a:rPr lang="ru-RU" sz="2400" b="1"/>
              <a:t>трудоустройства после окончания обучения;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400" b="1"/>
              <a:t>получение </a:t>
            </a:r>
            <a:r>
              <a:rPr lang="ru-RU" sz="2400" b="1"/>
              <a:t>свидетельства о профессии;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 sz="2400" b="1"/>
              <a:t>осознанный </a:t>
            </a:r>
            <a:r>
              <a:rPr lang="ru-RU" sz="2400" b="1"/>
              <a:t>дальнейший </a:t>
            </a:r>
            <a:r>
              <a:rPr lang="ru-RU" sz="2400" b="1"/>
              <a:t>выбор</a:t>
            </a:r>
            <a:endParaRPr lang="ru-RU" sz="2400" b="1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861000" y="1164292"/>
            <a:ext cx="5687098" cy="25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ru-RU" sz="4400" b="1">
                <a:solidFill>
                  <a:srgbClr val="FF6600"/>
                </a:solidFill>
              </a:rPr>
              <a:t>В чем преимущества обучения?</a:t>
            </a:r>
            <a:endParaRPr/>
          </a:p>
          <a:p>
            <a:pPr>
              <a:defRPr/>
            </a:pPr>
            <a:br>
              <a:rPr lang="en-US" sz="4400" b="1"/>
            </a:br>
            <a:endParaRPr lang="ru-RU" sz="4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7028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alibri"/>
              </a:rPr>
              <a:t>Траектории дальнейшего развития после обучения 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299" t="22844" r="8031" b="15733"/>
          <a:stretch/>
        </p:blipFill>
        <p:spPr bwMode="auto">
          <a:xfrm>
            <a:off x="471000" y="1671144"/>
            <a:ext cx="11500228" cy="486285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0</Words>
  <Application>R7-Office/7.4.0.112</Application>
  <DocSecurity>0</DocSecurity>
  <PresentationFormat>Произвольный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cp:keywords/>
  <dc:description/>
  <dc:identifier/>
  <dc:language/>
  <cp:lastModifiedBy>Ирина Ленок</cp:lastModifiedBy>
  <cp:revision>84</cp:revision>
  <dcterms:created xsi:type="dcterms:W3CDTF">2020-06-06T17:14:33Z</dcterms:created>
  <dcterms:modified xsi:type="dcterms:W3CDTF">2024-05-16T08:05:34Z</dcterms:modified>
  <cp:category/>
  <cp:contentStatus/>
  <cp:version/>
</cp:coreProperties>
</file>