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9" r:id="rId3"/>
    <p:sldId id="283" r:id="rId4"/>
    <p:sldId id="284" r:id="rId5"/>
    <p:sldId id="285" r:id="rId6"/>
    <p:sldId id="287" r:id="rId7"/>
    <p:sldId id="288" r:id="rId8"/>
    <p:sldId id="290" r:id="rId9"/>
    <p:sldId id="291" r:id="rId10"/>
    <p:sldId id="292" r:id="rId11"/>
    <p:sldId id="293" r:id="rId12"/>
    <p:sldId id="294" r:id="rId13"/>
    <p:sldId id="28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35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7EC6D-39C6-405D-A57D-B4145D5B2352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5512C-FD95-4B91-94EE-E45C9B29F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508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7EC6D-39C6-405D-A57D-B4145D5B2352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5512C-FD95-4B91-94EE-E45C9B29F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72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7EC6D-39C6-405D-A57D-B4145D5B2352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5512C-FD95-4B91-94EE-E45C9B29F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992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7EC6D-39C6-405D-A57D-B4145D5B2352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5512C-FD95-4B91-94EE-E45C9B29F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154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7EC6D-39C6-405D-A57D-B4145D5B2352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5512C-FD95-4B91-94EE-E45C9B29F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07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7EC6D-39C6-405D-A57D-B4145D5B2352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5512C-FD95-4B91-94EE-E45C9B29F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179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7EC6D-39C6-405D-A57D-B4145D5B2352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5512C-FD95-4B91-94EE-E45C9B29F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572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7EC6D-39C6-405D-A57D-B4145D5B2352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5512C-FD95-4B91-94EE-E45C9B29F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873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7EC6D-39C6-405D-A57D-B4145D5B2352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5512C-FD95-4B91-94EE-E45C9B29F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994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7EC6D-39C6-405D-A57D-B4145D5B2352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5512C-FD95-4B91-94EE-E45C9B29F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518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7EC6D-39C6-405D-A57D-B4145D5B2352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5512C-FD95-4B91-94EE-E45C9B29F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822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97EC6D-39C6-405D-A57D-B4145D5B2352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5512C-FD95-4B91-94EE-E45C9B29F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449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89C819C-F0A4-42DB-B397-6E91D67625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532" y="218102"/>
            <a:ext cx="10614991" cy="6274838"/>
          </a:xfrm>
          <a:prstGeom prst="rect">
            <a:avLst/>
          </a:prstGeom>
        </p:spPr>
      </p:pic>
      <p:pic>
        <p:nvPicPr>
          <p:cNvPr id="3" name="фанфары">
            <a:hlinkClick r:id="" action="ppaction://media"/>
            <a:extLst>
              <a:ext uri="{FF2B5EF4-FFF2-40B4-BE49-F238E27FC236}">
                <a16:creationId xmlns:a16="http://schemas.microsoft.com/office/drawing/2014/main" xmlns="" id="{7F72F711-4DC8-4019-9A80-A9426C8881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6626" y="5985167"/>
            <a:ext cx="609600" cy="6096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72341" y="4389643"/>
            <a:ext cx="8814707" cy="16927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latin typeface="Arial Narrow" panose="020B0606020202030204" pitchFamily="34" charset="0"/>
              </a:rPr>
              <a:t>ОСНОВНАЯ ПРОГРАММА ПРОФЕССИОНАЛЬНОГО ОБУЧЕНИЯ</a:t>
            </a:r>
            <a:endParaRPr lang="ru-RU" sz="2600" dirty="0">
              <a:latin typeface="Arial Narrow" panose="020B0606020202030204" pitchFamily="34" charset="0"/>
            </a:endParaRPr>
          </a:p>
          <a:p>
            <a:pPr algn="ctr"/>
            <a:r>
              <a:rPr lang="ru-RU" sz="2600" dirty="0">
                <a:latin typeface="Arial Narrow" panose="020B0606020202030204" pitchFamily="34" charset="0"/>
              </a:rPr>
              <a:t>программа профессиональной подготовки по профессиям </a:t>
            </a:r>
          </a:p>
          <a:p>
            <a:pPr algn="ctr"/>
            <a:r>
              <a:rPr lang="ru-RU" sz="2600" dirty="0">
                <a:latin typeface="Arial Narrow" panose="020B0606020202030204" pitchFamily="34" charset="0"/>
              </a:rPr>
              <a:t>рабочих и должностям </a:t>
            </a:r>
            <a:r>
              <a:rPr lang="ru-RU" sz="2600" dirty="0" smtClean="0">
                <a:latin typeface="Arial Narrow" panose="020B0606020202030204" pitchFamily="34" charset="0"/>
              </a:rPr>
              <a:t>служащих</a:t>
            </a:r>
            <a:endParaRPr lang="ru-RU" sz="2600" dirty="0">
              <a:latin typeface="Arial Narrow" panose="020B0606020202030204" pitchFamily="34" charset="0"/>
            </a:endParaRPr>
          </a:p>
          <a:p>
            <a:pPr algn="ctr"/>
            <a:r>
              <a:rPr lang="ru-RU" sz="2600" b="1" i="1" dirty="0">
                <a:latin typeface="Arial Narrow" panose="020B0606020202030204" pitchFamily="34" charset="0"/>
              </a:rPr>
              <a:t>«Ассистент экскурсовода (гида</a:t>
            </a:r>
            <a:r>
              <a:rPr lang="ru-RU" sz="2600" b="1" i="1" dirty="0" smtClean="0">
                <a:latin typeface="Arial Narrow" panose="020B0606020202030204" pitchFamily="34" charset="0"/>
              </a:rPr>
              <a:t>)»</a:t>
            </a:r>
          </a:p>
        </p:txBody>
      </p:sp>
    </p:spTree>
    <p:extLst>
      <p:ext uri="{BB962C8B-B14F-4D97-AF65-F5344CB8AC3E}">
        <p14:creationId xmlns:p14="http://schemas.microsoft.com/office/powerpoint/2010/main" val="328413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93622" y="717870"/>
            <a:ext cx="6939720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anose="020B0606020202030204" pitchFamily="34" charset="0"/>
              </a:rPr>
              <a:t>КАЛЕНДАРНЫЙ УЧЕБНЫЙ ГРАФИК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9340104"/>
              </p:ext>
            </p:extLst>
          </p:nvPr>
        </p:nvGraphicFramePr>
        <p:xfrm>
          <a:off x="1228044" y="1511232"/>
          <a:ext cx="9344026" cy="4009327"/>
        </p:xfrm>
        <a:graphic>
          <a:graphicData uri="http://schemas.openxmlformats.org/drawingml/2006/table">
            <a:tbl>
              <a:tblPr firstRow="1" firstCol="1" bandRow="1">
                <a:tableStyleId>{D27102A9-8310-4765-A935-A1911B00CA55}</a:tableStyleId>
              </a:tblPr>
              <a:tblGrid>
                <a:gridCol w="7352620"/>
                <a:gridCol w="1991406"/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Arial Narrow" panose="020B0606020202030204" pitchFamily="34" charset="0"/>
                        </a:rPr>
                        <a:t>НАИМЕНОВАНИЕ РАЗДЕЛА/МОДУЛЯ</a:t>
                      </a:r>
                      <a:endParaRPr lang="ru-RU" sz="1800" dirty="0"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Arial Narrow" panose="020B0606020202030204" pitchFamily="34" charset="0"/>
                          <a:ea typeface="Times New Roman"/>
                        </a:rPr>
                        <a:t>КОЛИЧЕСТВО</a:t>
                      </a:r>
                      <a:r>
                        <a:rPr lang="ru-RU" sz="1800" baseline="0" dirty="0" smtClean="0">
                          <a:effectLst/>
                          <a:latin typeface="Arial Narrow" panose="020B0606020202030204" pitchFamily="34" charset="0"/>
                          <a:ea typeface="Times New Roman"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aseline="0" dirty="0" smtClean="0">
                          <a:effectLst/>
                          <a:latin typeface="Arial Narrow" panose="020B0606020202030204" pitchFamily="34" charset="0"/>
                          <a:ea typeface="Times New Roman"/>
                        </a:rPr>
                        <a:t>ЧАСОВ</a:t>
                      </a:r>
                      <a:endParaRPr lang="ru-RU" sz="1800" dirty="0"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6350" marR="6350" marT="0" marB="0" anchor="ctr"/>
                </a:tc>
              </a:tr>
              <a:tr h="447040">
                <a:tc>
                  <a:txBody>
                    <a:bodyPr/>
                    <a:lstStyle/>
                    <a:p>
                      <a:pPr marL="806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Arial Narrow" panose="020B0606020202030204" pitchFamily="34" charset="0"/>
                        </a:rPr>
                        <a:t>РАЗДЕЛ 1. ПРОФЕССИЯ ГИД-ЭКСКУРСОВОД</a:t>
                      </a: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marL="806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Arial Narrow" panose="020B0606020202030204" pitchFamily="34" charset="0"/>
                          <a:ea typeface="Times New Roman"/>
                        </a:rPr>
                        <a:t>4</a:t>
                      </a:r>
                      <a:endParaRPr lang="ru-RU" sz="1800" dirty="0"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6350" marR="6350" marT="0" marB="0" anchor="b"/>
                </a:tc>
              </a:tr>
              <a:tr h="416560">
                <a:tc>
                  <a:txBody>
                    <a:bodyPr/>
                    <a:lstStyle/>
                    <a:p>
                      <a:pPr marL="806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Arial Narrow" panose="020B0606020202030204" pitchFamily="34" charset="0"/>
                        </a:rPr>
                        <a:t>РАЗДЕЛ 2. ТРЕБОВАНИЯ ОХРАНЫ ТРУДА И ТЕХНИКИ БЕЗОПАСНОСТИ</a:t>
                      </a:r>
                      <a:endParaRPr lang="ru-RU" sz="1800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806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  <a:endParaRPr lang="ru-RU" sz="1800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0" marB="0"/>
                </a:tc>
              </a:tr>
              <a:tr h="567690">
                <a:tc>
                  <a:txBody>
                    <a:bodyPr/>
                    <a:lstStyle/>
                    <a:p>
                      <a:pPr marL="806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Arial Narrow" panose="020B0606020202030204" pitchFamily="34" charset="0"/>
                        </a:rPr>
                        <a:t>РАЗДЕЛ 3. ИНФОРМАЦИОННАЯ И ОРГАНИЗАЦИОННАЯ ПОДДЕРЖКА ЭКСКУРСОВОДА (ГИДА) ПРИ ОКАЗАНИИ ЭКСКУРСИОННЫХ УСЛУГ</a:t>
                      </a: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marL="806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Arial Narrow" panose="020B0606020202030204" pitchFamily="34" charset="0"/>
                        </a:rPr>
                        <a:t>24</a:t>
                      </a:r>
                      <a:endParaRPr lang="ru-RU" sz="1800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0" marB="0" anchor="b"/>
                </a:tc>
              </a:tr>
              <a:tr h="449580">
                <a:tc>
                  <a:txBody>
                    <a:bodyPr/>
                    <a:lstStyle/>
                    <a:p>
                      <a:pPr marL="806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Arial Narrow" panose="020B0606020202030204" pitchFamily="34" charset="0"/>
                        </a:rPr>
                        <a:t>РАЗДЕЛ 4. ОКАЗАНИЕ ПОМОЩИ ЭКСКУРСОВОДУ (ГИДУ) В ПРОЦЕССЕ ЭКСКУРСИОННОГО ОБСЛУЖИВАНИЯ</a:t>
                      </a:r>
                      <a:endParaRPr lang="ru-RU" sz="1800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marL="806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Arial Narrow" panose="020B0606020202030204" pitchFamily="34" charset="0"/>
                        </a:rPr>
                        <a:t>12</a:t>
                      </a:r>
                      <a:endParaRPr lang="ru-RU" sz="1800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0" marB="0" anchor="b"/>
                </a:tc>
              </a:tr>
              <a:tr h="447675">
                <a:tc>
                  <a:txBody>
                    <a:bodyPr/>
                    <a:lstStyle/>
                    <a:p>
                      <a:pPr marL="806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Arial Narrow" panose="020B0606020202030204" pitchFamily="34" charset="0"/>
                        </a:rPr>
                        <a:t>РАЗДЕЛ 5. ПРОФЕССИОНАЛЬНОЕ МАСТЕРСТВО ЭКСКУРСОВОДА</a:t>
                      </a: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marL="806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Arial Narrow" panose="020B0606020202030204" pitchFamily="34" charset="0"/>
                          <a:ea typeface="Times New Roman"/>
                        </a:rPr>
                        <a:t>24</a:t>
                      </a:r>
                      <a:endParaRPr lang="ru-RU" sz="1800" dirty="0"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6350" marR="6350" marT="0" marB="0" anchor="b"/>
                </a:tc>
              </a:tr>
              <a:tr h="271145">
                <a:tc>
                  <a:txBody>
                    <a:bodyPr/>
                    <a:lstStyle/>
                    <a:p>
                      <a:pPr marL="806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Arial Narrow" panose="020B0606020202030204" pitchFamily="34" charset="0"/>
                        </a:rPr>
                        <a:t>КОНСУЛЬТАЦИЯ</a:t>
                      </a: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marL="806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Arial Narrow" panose="020B0606020202030204" pitchFamily="34" charset="0"/>
                          <a:ea typeface="Times New Roman"/>
                        </a:rPr>
                        <a:t>1</a:t>
                      </a:r>
                      <a:endParaRPr lang="ru-RU" sz="1800" dirty="0"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6350" marR="6350" marT="0" marB="0" anchor="b"/>
                </a:tc>
              </a:tr>
              <a:tr h="448945">
                <a:tc>
                  <a:txBody>
                    <a:bodyPr/>
                    <a:lstStyle/>
                    <a:p>
                      <a:pPr marL="806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Arial Narrow" panose="020B0606020202030204" pitchFamily="34" charset="0"/>
                        </a:rPr>
                        <a:t>ИТОГОВАЯ АТТЕСТАЦИЯ </a:t>
                      </a:r>
                    </a:p>
                    <a:p>
                      <a:pPr marL="806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800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marL="806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  <a:endParaRPr lang="ru-RU" sz="1800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33361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12573" y="677870"/>
            <a:ext cx="72253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anose="020B0606020202030204" pitchFamily="34" charset="0"/>
              </a:rPr>
              <a:t>ОТ ТЕОРИИ К ПРАКТИКЕ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" name="AutoShape 2" descr="blob:https://web.telegram.org/7faf6f1a-a405-4d64-8fad-4df7117feb5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191" y="1456115"/>
            <a:ext cx="3126923" cy="4169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6" descr="blob:https://web.telegram.org/3d963934-8c9d-46c3-837a-2d316fd01ec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148992"/>
            <a:ext cx="2742746" cy="36569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578" y="3344880"/>
            <a:ext cx="4422969" cy="33172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75812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30928" y="354177"/>
            <a:ext cx="72253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anose="020B0606020202030204" pitchFamily="34" charset="0"/>
              </a:rPr>
              <a:t>ВОЗМОЖНЫЕ ТРУДНОСТИ И ПУТИ ПРЕОДОЛЕНИЯ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5122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443" y="1807400"/>
            <a:ext cx="7898361" cy="454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971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FBBAD61-2DA7-46EF-B7B3-D038EEF75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035" y="345910"/>
            <a:ext cx="10616451" cy="618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91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avel\Downloads\Бланк №1_68214.1 (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72" t="40872" r="8402" b="15514"/>
          <a:stretch/>
        </p:blipFill>
        <p:spPr bwMode="auto">
          <a:xfrm>
            <a:off x="7613019" y="188639"/>
            <a:ext cx="2968545" cy="653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20859610">
            <a:off x="1208312" y="693963"/>
            <a:ext cx="2579915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8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anose="020B0606020202030204" pitchFamily="34" charset="0"/>
              </a:rPr>
              <a:t>ЧТО?</a:t>
            </a:r>
            <a:endParaRPr lang="ru-RU" sz="8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656815">
            <a:off x="3658370" y="2270993"/>
            <a:ext cx="3684014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8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anose="020B0606020202030204" pitchFamily="34" charset="0"/>
              </a:rPr>
              <a:t>ЗАЧЕМ?</a:t>
            </a:r>
            <a:endParaRPr lang="ru-RU" sz="8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0846333">
            <a:off x="1143626" y="4317276"/>
            <a:ext cx="4431987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8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anose="020B0606020202030204" pitchFamily="34" charset="0"/>
              </a:rPr>
              <a:t>ПОЧЕМУ?</a:t>
            </a:r>
            <a:endParaRPr lang="ru-RU" sz="8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552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18F07FC-E1F4-4B99-A05A-3FD415D7E0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8" t="1602" r="882" b="1266"/>
          <a:stretch/>
        </p:blipFill>
        <p:spPr>
          <a:xfrm>
            <a:off x="1311965" y="339442"/>
            <a:ext cx="9760226" cy="6303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88167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81D05FB-F5D2-46C8-80AD-5683E79911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5" t="7922" r="1027"/>
          <a:stretch/>
        </p:blipFill>
        <p:spPr>
          <a:xfrm>
            <a:off x="649356" y="507486"/>
            <a:ext cx="11304105" cy="1733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389323B-7A47-46EF-BBC6-0F7587560A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8" t="3540" r="608"/>
          <a:stretch/>
        </p:blipFill>
        <p:spPr>
          <a:xfrm>
            <a:off x="727558" y="2408583"/>
            <a:ext cx="11225903" cy="3938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39474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770588E-6ABE-419E-93D3-33F0DDF0B2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1" t="1961" r="851"/>
          <a:stretch/>
        </p:blipFill>
        <p:spPr>
          <a:xfrm>
            <a:off x="768626" y="630504"/>
            <a:ext cx="11158331" cy="5397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C42E793-955A-4072-B1B1-8447368031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5" t="6548" r="3254" b="5007"/>
          <a:stretch/>
        </p:blipFill>
        <p:spPr>
          <a:xfrm>
            <a:off x="2703444" y="3949147"/>
            <a:ext cx="3737113" cy="2663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744721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>
            <a:extLst>
              <a:ext uri="{FF2B5EF4-FFF2-40B4-BE49-F238E27FC236}">
                <a16:creationId xmlns:a16="http://schemas.microsoft.com/office/drawing/2014/main" xmlns="" id="{0737B499-8C82-47D8-A6D2-B81796BDCE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40" t="25666" r="21847" b="59311"/>
          <a:stretch/>
        </p:blipFill>
        <p:spPr>
          <a:xfrm>
            <a:off x="728869" y="539855"/>
            <a:ext cx="11342279" cy="1791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74BE2BD-6D24-4346-A06E-D01C0DBA46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0" r="825" b="2597"/>
          <a:stretch/>
        </p:blipFill>
        <p:spPr>
          <a:xfrm>
            <a:off x="828260" y="2330861"/>
            <a:ext cx="11143496" cy="321331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63E9DA1-4B3D-456A-AFEB-808FB4559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260" y="4573609"/>
            <a:ext cx="5638797" cy="2151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5382C30-AA32-4883-ACC6-CD635D6ABF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007" y="4573609"/>
            <a:ext cx="2875038" cy="2151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D66A6E8-972D-4461-8485-6286299C15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6109" y="4586530"/>
            <a:ext cx="2875038" cy="2083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3271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476093F-ED59-4BEF-A0F1-12F903B97C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6" t="6958" r="1049"/>
          <a:stretch/>
        </p:blipFill>
        <p:spPr>
          <a:xfrm>
            <a:off x="649356" y="520866"/>
            <a:ext cx="11277600" cy="1797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40FC080-06A8-4A92-AD55-E8C249135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356" y="2318686"/>
            <a:ext cx="11338938" cy="191230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6DD5628-D9FD-48F2-B5DB-5BC7F69535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574" y="4230995"/>
            <a:ext cx="8055973" cy="2278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6975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47058" y="388352"/>
            <a:ext cx="1062173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Arial Narrow" panose="020B0606020202030204" pitchFamily="34" charset="0"/>
              </a:rPr>
              <a:t>1. Цель </a:t>
            </a:r>
            <a:r>
              <a:rPr lang="ru-RU" b="1" dirty="0">
                <a:latin typeface="Arial Narrow" panose="020B0606020202030204" pitchFamily="34" charset="0"/>
              </a:rPr>
              <a:t>программы: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smtClean="0">
                <a:latin typeface="Arial Narrow" panose="020B0606020202030204" pitchFamily="34" charset="0"/>
              </a:rPr>
              <a:t>формирование </a:t>
            </a:r>
            <a:r>
              <a:rPr lang="ru-RU" dirty="0">
                <a:latin typeface="Arial Narrow" panose="020B0606020202030204" pitchFamily="34" charset="0"/>
              </a:rPr>
              <a:t>профессиональных компетенций, обеспечивающих получение соответствующей квалификации по должности служащего «Ассистент экскурсовода (гида)»; оказание услуг по проведению экскурсий.</a:t>
            </a:r>
          </a:p>
          <a:p>
            <a:pPr algn="just"/>
            <a:r>
              <a:rPr lang="ru-RU" b="1" dirty="0" smtClean="0">
                <a:latin typeface="Arial Narrow" panose="020B0606020202030204" pitchFamily="34" charset="0"/>
              </a:rPr>
              <a:t>Задачи</a:t>
            </a:r>
            <a:r>
              <a:rPr lang="ru-RU" b="1" dirty="0">
                <a:latin typeface="Arial Narrow" panose="020B0606020202030204" pitchFamily="34" charset="0"/>
              </a:rPr>
              <a:t>:</a:t>
            </a:r>
            <a:endParaRPr lang="ru-RU" dirty="0">
              <a:latin typeface="Arial Narrow" panose="020B0606020202030204" pitchFamily="34" charset="0"/>
            </a:endParaRPr>
          </a:p>
          <a:p>
            <a:pPr algn="just"/>
            <a:r>
              <a:rPr lang="ru-RU" dirty="0">
                <a:latin typeface="Arial Narrow" panose="020B0606020202030204" pitchFamily="34" charset="0"/>
              </a:rPr>
              <a:t>- формирование у обучающихся совокупности знаний и умений, необходимых для осуществления трудовых действий и трудовых функций по профессии;</a:t>
            </a:r>
          </a:p>
          <a:p>
            <a:pPr algn="just"/>
            <a:r>
              <a:rPr lang="ru-RU" dirty="0">
                <a:latin typeface="Arial Narrow" panose="020B0606020202030204" pitchFamily="34" charset="0"/>
              </a:rPr>
              <a:t>- развитие у обучающихся мотивации потребности в получении востребованной профессии, в организации само занятости на рынке труда;</a:t>
            </a:r>
          </a:p>
          <a:p>
            <a:pPr algn="just"/>
            <a:r>
              <a:rPr lang="ru-RU" dirty="0">
                <a:latin typeface="Arial Narrow" panose="020B0606020202030204" pitchFamily="34" charset="0"/>
              </a:rPr>
              <a:t>- оказание обучающимся практико-ориентированной помощи в профессиональном самоопределении.</a:t>
            </a:r>
          </a:p>
          <a:p>
            <a:pPr algn="just"/>
            <a:r>
              <a:rPr lang="ru-RU" b="1" dirty="0" smtClean="0">
                <a:latin typeface="Arial Narrow" panose="020B0606020202030204" pitchFamily="34" charset="0"/>
              </a:rPr>
              <a:t>2. Объем </a:t>
            </a:r>
            <a:r>
              <a:rPr lang="ru-RU" b="1" dirty="0">
                <a:latin typeface="Arial Narrow" panose="020B0606020202030204" pitchFamily="34" charset="0"/>
              </a:rPr>
              <a:t>программы: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smtClean="0">
                <a:latin typeface="Arial Narrow" panose="020B0606020202030204" pitchFamily="34" charset="0"/>
              </a:rPr>
              <a:t>общее </a:t>
            </a:r>
            <a:r>
              <a:rPr lang="ru-RU" dirty="0">
                <a:latin typeface="Arial Narrow" panose="020B0606020202030204" pitchFamily="34" charset="0"/>
              </a:rPr>
              <a:t>количество академических часов по основной программе профессионального обучения – 76.</a:t>
            </a:r>
          </a:p>
          <a:p>
            <a:pPr algn="just"/>
            <a:r>
              <a:rPr lang="ru-RU" b="1" dirty="0" smtClean="0">
                <a:latin typeface="Arial Narrow" panose="020B0606020202030204" pitchFamily="34" charset="0"/>
              </a:rPr>
              <a:t>3. Срок </a:t>
            </a:r>
            <a:r>
              <a:rPr lang="ru-RU" b="1" dirty="0">
                <a:latin typeface="Arial Narrow" panose="020B0606020202030204" pitchFamily="34" charset="0"/>
              </a:rPr>
              <a:t>реализации программы: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smtClean="0">
                <a:latin typeface="Arial Narrow" panose="020B0606020202030204" pitchFamily="34" charset="0"/>
              </a:rPr>
              <a:t>количество </a:t>
            </a:r>
            <a:r>
              <a:rPr lang="ru-RU" dirty="0">
                <a:latin typeface="Arial Narrow" panose="020B0606020202030204" pitchFamily="34" charset="0"/>
              </a:rPr>
              <a:t>учебных недель – 19.</a:t>
            </a:r>
          </a:p>
          <a:p>
            <a:pPr algn="just"/>
            <a:r>
              <a:rPr lang="ru-RU" dirty="0">
                <a:latin typeface="Arial Narrow" panose="020B0606020202030204" pitchFamily="34" charset="0"/>
              </a:rPr>
              <a:t>Обучающиеся занимаются 1 раз в неделю по 4 часа. Период обучения 4,5 месяца. </a:t>
            </a:r>
          </a:p>
          <a:p>
            <a:pPr algn="just"/>
            <a:r>
              <a:rPr lang="ru-RU" b="1" dirty="0">
                <a:latin typeface="Arial Narrow" panose="020B0606020202030204" pitchFamily="34" charset="0"/>
              </a:rPr>
              <a:t>4. Форма обучения:</a:t>
            </a:r>
            <a:r>
              <a:rPr lang="ru-RU" dirty="0">
                <a:latin typeface="Arial Narrow" panose="020B0606020202030204" pitchFamily="34" charset="0"/>
              </a:rPr>
              <a:t> очная.</a:t>
            </a:r>
          </a:p>
          <a:p>
            <a:pPr algn="just"/>
            <a:r>
              <a:rPr lang="ru-RU" b="1" dirty="0">
                <a:latin typeface="Arial Narrow" panose="020B0606020202030204" pitchFamily="34" charset="0"/>
              </a:rPr>
              <a:t>Язык обучения: </a:t>
            </a:r>
            <a:r>
              <a:rPr lang="ru-RU" dirty="0">
                <a:latin typeface="Arial Narrow" panose="020B0606020202030204" pitchFamily="34" charset="0"/>
              </a:rPr>
              <a:t>русский.</a:t>
            </a:r>
          </a:p>
          <a:p>
            <a:pPr algn="just"/>
            <a:r>
              <a:rPr lang="ru-RU" b="1" dirty="0">
                <a:latin typeface="Arial Narrow" panose="020B0606020202030204" pitchFamily="34" charset="0"/>
              </a:rPr>
              <a:t>5. Форма реализации программы:</a:t>
            </a:r>
            <a:r>
              <a:rPr lang="ru-RU" dirty="0">
                <a:latin typeface="Arial Narrow" panose="020B0606020202030204" pitchFamily="34" charset="0"/>
              </a:rPr>
              <a:t> допускается реализация ОППО как в очной форме, так и с применением электронного обучения и дистанционных образовательных технологий, а также использование сетевой формы реализации образовательных программ. В условиях реализации программы с применением электронного обучения и дистанционных образовательных технологий, сетевой формы реализации содержание программы остается неизменным, возможна корректировка расписания (графика прохождения материала) и технологий его преподавания.</a:t>
            </a:r>
          </a:p>
        </p:txBody>
      </p:sp>
    </p:spTree>
    <p:extLst>
      <p:ext uri="{BB962C8B-B14F-4D97-AF65-F5344CB8AC3E}">
        <p14:creationId xmlns:p14="http://schemas.microsoft.com/office/powerpoint/2010/main" val="3023021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4820889"/>
              </p:ext>
            </p:extLst>
          </p:nvPr>
        </p:nvGraphicFramePr>
        <p:xfrm>
          <a:off x="1102179" y="854451"/>
          <a:ext cx="9984921" cy="531926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689731"/>
                <a:gridCol w="2732440"/>
                <a:gridCol w="2694939"/>
                <a:gridCol w="1867811"/>
              </a:tblGrid>
              <a:tr h="751674">
                <a:tc gridSpan="4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 Narrow" panose="020B0606020202030204" pitchFamily="34" charset="0"/>
                        </a:rPr>
                        <a:t>В основу обучения по данной ОППО положен профессиональный стандарт: «Экскурсовод (гид)» (утвержден приказом Министерства труда и социальной защиты Российской Федерации от 24 декабря 2021 г. № 913н)</a:t>
                      </a:r>
                      <a:endParaRPr lang="ru-RU" sz="2400" dirty="0">
                        <a:effectLst/>
                        <a:latin typeface="Arial Narrow" panose="020B0606020202030204" pitchFamily="34" charset="0"/>
                        <a:ea typeface="Times New Roman"/>
                        <a:cs typeface="Calibri"/>
                      </a:endParaRPr>
                    </a:p>
                  </a:txBody>
                  <a:tcPr marL="73025" marR="7302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5837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 Narrow" panose="020B0606020202030204" pitchFamily="34" charset="0"/>
                        </a:rPr>
                        <a:t>Планируемые результаты обучения направлены на выполнение слушателем:</a:t>
                      </a:r>
                      <a:endParaRPr lang="ru-RU" sz="2400" dirty="0">
                        <a:effectLst/>
                        <a:latin typeface="Arial Narrow" panose="020B0606020202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73025" marR="7302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516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 Narrow" panose="020B0606020202030204" pitchFamily="34" charset="0"/>
                        </a:rPr>
                        <a:t>Обобщенных трудовых функций (ОТФ)</a:t>
                      </a:r>
                      <a:endParaRPr lang="ru-RU" sz="2400" dirty="0">
                        <a:effectLst/>
                        <a:latin typeface="Arial Narrow" panose="020B0606020202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 Narrow" panose="020B0606020202030204" pitchFamily="34" charset="0"/>
                        </a:rPr>
                        <a:t>Трудовых функций (ТФ)</a:t>
                      </a:r>
                      <a:endParaRPr lang="ru-RU" sz="2400" dirty="0">
                        <a:effectLst/>
                        <a:latin typeface="Arial Narrow" panose="020B0606020202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 Narrow" panose="020B0606020202030204" pitchFamily="34" charset="0"/>
                        </a:rPr>
                        <a:t>Трудовых действий (ТД)</a:t>
                      </a:r>
                      <a:endParaRPr lang="ru-RU" sz="2400" dirty="0">
                        <a:effectLst/>
                        <a:latin typeface="Arial Narrow" panose="020B0606020202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Arial Narrow" panose="020B0606020202030204" pitchFamily="34" charset="0"/>
                        </a:rPr>
                        <a:t>На уровне квалификации</a:t>
                      </a:r>
                      <a:endParaRPr lang="ru-RU" sz="2400">
                        <a:effectLst/>
                        <a:latin typeface="Arial Narrow" panose="020B0606020202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73025" marR="73025" marT="0" marB="0" anchor="ctr"/>
                </a:tc>
              </a:tr>
              <a:tr h="18791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 Narrow" panose="020B0606020202030204" pitchFamily="34" charset="0"/>
                        </a:rPr>
                        <a:t>Вспомогательная деятельность по сопровождению при оказании экскурсионных услуг</a:t>
                      </a:r>
                      <a:endParaRPr lang="ru-RU" sz="2400" dirty="0">
                        <a:effectLst/>
                        <a:latin typeface="Arial Narrow" panose="020B0606020202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 Narrow" panose="020B0606020202030204" pitchFamily="34" charset="0"/>
                        </a:rPr>
                        <a:t>Информационная и организационная поддержка экскурсовода (гида) при оказании экскурсионных услуг</a:t>
                      </a:r>
                      <a:endParaRPr lang="ru-RU" sz="2400" dirty="0">
                        <a:effectLst/>
                        <a:latin typeface="Arial Narrow" panose="020B0606020202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 Narrow" panose="020B0606020202030204" pitchFamily="34" charset="0"/>
                        </a:rPr>
                        <a:t>Оказание помощи экскурсоводу (гиду) в процессе экскурсионного обслуживания</a:t>
                      </a:r>
                      <a:endParaRPr lang="ru-RU" sz="2400" dirty="0">
                        <a:effectLst/>
                        <a:latin typeface="Arial Narrow" panose="020B0606020202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  <a:endParaRPr lang="ru-RU" sz="2400" dirty="0">
                        <a:effectLst/>
                        <a:latin typeface="Arial Narrow" panose="020B0606020202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73025" marR="73025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60722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393</Words>
  <Application>Microsoft Office PowerPoint</Application>
  <PresentationFormat>Произвольный</PresentationFormat>
  <Paragraphs>49</Paragraphs>
  <Slides>13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User</dc:creator>
  <cp:lastModifiedBy>Pavel</cp:lastModifiedBy>
  <cp:revision>38</cp:revision>
  <dcterms:created xsi:type="dcterms:W3CDTF">2020-05-19T06:33:47Z</dcterms:created>
  <dcterms:modified xsi:type="dcterms:W3CDTF">2024-05-02T21:21:19Z</dcterms:modified>
</cp:coreProperties>
</file>