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Quattrocento Sans"/>
      <p:regular r:id="rId28"/>
      <p:bold r:id="rId29"/>
      <p:italic r:id="rId30"/>
      <p:boldItalic r:id="rId31"/>
    </p:embeddedFont>
    <p:embeddedFont>
      <p:font typeface="Rubik"/>
      <p:regular r:id="rId32"/>
      <p:bold r:id="rId33"/>
      <p:italic r:id="rId34"/>
      <p:boldItalic r:id="rId35"/>
    </p:embeddedFont>
    <p:embeddedFont>
      <p:font typeface="Gill Sans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Roboto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QuattrocentoSans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Quattrocento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QuattrocentoSans-boldItalic.fntdata"/><Relationship Id="rId30" Type="http://schemas.openxmlformats.org/officeDocument/2006/relationships/font" Target="fonts/QuattrocentoSans-italic.fntdata"/><Relationship Id="rId11" Type="http://schemas.openxmlformats.org/officeDocument/2006/relationships/slide" Target="slides/slide4.xml"/><Relationship Id="rId33" Type="http://schemas.openxmlformats.org/officeDocument/2006/relationships/font" Target="fonts/Rubik-bold.fntdata"/><Relationship Id="rId10" Type="http://schemas.openxmlformats.org/officeDocument/2006/relationships/slide" Target="slides/slide3.xml"/><Relationship Id="rId32" Type="http://schemas.openxmlformats.org/officeDocument/2006/relationships/font" Target="fonts/Rubik-regular.fntdata"/><Relationship Id="rId13" Type="http://schemas.openxmlformats.org/officeDocument/2006/relationships/slide" Target="slides/slide6.xml"/><Relationship Id="rId35" Type="http://schemas.openxmlformats.org/officeDocument/2006/relationships/font" Target="fonts/Rubik-boldItalic.fntdata"/><Relationship Id="rId12" Type="http://schemas.openxmlformats.org/officeDocument/2006/relationships/slide" Target="slides/slide5.xml"/><Relationship Id="rId34" Type="http://schemas.openxmlformats.org/officeDocument/2006/relationships/font" Target="fonts/Rubik-italic.fntdata"/><Relationship Id="rId15" Type="http://schemas.openxmlformats.org/officeDocument/2006/relationships/slide" Target="slides/slide8.xml"/><Relationship Id="rId37" Type="http://schemas.openxmlformats.org/officeDocument/2006/relationships/font" Target="fonts/GillSans-bold.fntdata"/><Relationship Id="rId14" Type="http://schemas.openxmlformats.org/officeDocument/2006/relationships/slide" Target="slides/slide7.xml"/><Relationship Id="rId36" Type="http://schemas.openxmlformats.org/officeDocument/2006/relationships/font" Target="fonts/GillSans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1d4766175_0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d1d4766175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Одно из значимых направлений деятельности современной школы – профориентационная работа, так как она связывает систему образования с экономической системой страны, потребностями обучающихся в построении их профессионального будущего,</a:t>
            </a:r>
            <a:endParaRPr sz="105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1F1F1F"/>
                </a:solidFill>
                <a:latin typeface="Roboto"/>
                <a:ea typeface="Roboto"/>
                <a:cs typeface="Roboto"/>
                <a:sym typeface="Roboto"/>
              </a:rPr>
              <a:t>Задачи инновационного развития российской экономики, обеспечение технологического суверенитета страны требуют моделей реализации профориентационных практик, позволяющих начинать подготовку потенциальных кадров, необходимых для предприятий и организаций региона уже в ходе реализации общего образования. В этом контексте можно выделить несколько вызовов с которыми ОУ неизбежно сталкиваются при реализации профориентационной и образовательной деятельности.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d1d4766175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2d1d4766175_0_5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d1d4766175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2d1d4766175_0_7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d1d4766175_0_3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2d1d4766175_0_3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1d4766175_0_8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d1d4766175_0_8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1d4766175_0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С 2012 года в гимназии реализуются дополнительные общеобразовательные программы по робототехнике, что обеспечивает знакомство наших обучающихся с базовыми принципами алгоритмизации, конструирования робототехнических устройств, с различными языками программирования. Кроме того в гимназии реализуется профилизация на уровне старшей школы, в частности - технологический профиль с углубленным изучением математики, физики, информатики.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В совокупности с другими ресурсами гимназии это позволило нам В 2022 выиграть конкурс на получение гранта.</a:t>
            </a:r>
            <a:endParaRPr/>
          </a:p>
        </p:txBody>
      </p:sp>
      <p:sp>
        <p:nvSpPr>
          <p:cNvPr id="251" name="Google Shape;251;g2d1d4766175_0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d1ccce26af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Формой реализации гранта стал Центр предпрофессиональных компетенций «РroОбраз». Основная идея центра - реализация образовательных программ и предпрофессиональных практик, позволяющих организовать первичное погружение в специфику базовых технологических процессов современного производства, сформировать навыки командной работы в ходе реализации ученических технологических и социальных проектов, бизнес-моделирования и др. (квазипрофессиональный контекст профориентационной работы); а также организовать деятельность обучающихся по разработке и реализации реальных проектов в технологической и социальной сферах (профессиональный контекст профориентационной работы) в рамках сетевого взаимодействия с различными образовательными учреждениями и предприятиями – партнерами гимназии.</a:t>
            </a:r>
            <a:endParaRPr/>
          </a:p>
        </p:txBody>
      </p:sp>
      <p:sp>
        <p:nvSpPr>
          <p:cNvPr id="281" name="Google Shape;281;g2d1ccce26af_0_123:notes"/>
          <p:cNvSpPr/>
          <p:nvPr>
            <p:ph idx="2" type="sldImg"/>
          </p:nvPr>
        </p:nvSpPr>
        <p:spPr>
          <a:xfrm>
            <a:off x="685872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d1ccce26af_0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Так, в рамках сетевого взаимодействия с ГБНОУ СПб Центр Опережающей Предпрофессиональной Подготовки мы начали реализацию профориентационного проекта «Моя первая профессия» в формате программы профессиональной подготовки «Чертежник». Цель программы: формирование профессиональных компетенций обучающихся для выполнения трудовых функций по профессии «Чертежник».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- с получением сертификата первой профессии, реализованной на базе гимназии для обучающихся 10 и 11 классов технологического профиля.</a:t>
            </a:r>
            <a:endParaRPr/>
          </a:p>
        </p:txBody>
      </p:sp>
      <p:sp>
        <p:nvSpPr>
          <p:cNvPr id="304" name="Google Shape;304;g2d1ccce26af_0_221:notes"/>
          <p:cNvSpPr/>
          <p:nvPr>
            <p:ph idx="2" type="sldImg"/>
          </p:nvPr>
        </p:nvSpPr>
        <p:spPr>
          <a:xfrm>
            <a:off x="685872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1d4766175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2d1d4766175_0_5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d1d4766175_0_9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2d1d4766175_0_9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d1d4766175_0_3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2d1d4766175_0_3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d1d4766175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d1d4766175_0_5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Quattrocento Sans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Quattrocento Sans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2" name="Google Shape;92;p19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334900" y="2314324"/>
            <a:ext cx="8447100" cy="247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8"/>
          <p:cNvSpPr txBox="1"/>
          <p:nvPr>
            <p:ph type="ctrTitle"/>
          </p:nvPr>
        </p:nvSpPr>
        <p:spPr>
          <a:xfrm>
            <a:off x="435893" y="765323"/>
            <a:ext cx="82452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  <a:defRPr sz="27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435896" y="1871584"/>
            <a:ext cx="82452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200" cap="none">
                <a:solidFill>
                  <a:schemeClr val="accent2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SzPts val="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D58AC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D58AC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2" type="sldNum"/>
          </p:nvPr>
        </p:nvSpPr>
        <p:spPr>
          <a:xfrm>
            <a:off x="7918725" y="4467103"/>
            <a:ext cx="76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/>
          <p:nvPr/>
        </p:nvSpPr>
        <p:spPr>
          <a:xfrm>
            <a:off x="330214" y="460805"/>
            <a:ext cx="8482200" cy="89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9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435894" y="1635372"/>
            <a:ext cx="8272200" cy="27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rtl="0" algn="l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/>
          <p:nvPr/>
        </p:nvSpPr>
        <p:spPr>
          <a:xfrm>
            <a:off x="335863" y="3856481"/>
            <a:ext cx="84681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0"/>
          <p:cNvSpPr txBox="1"/>
          <p:nvPr>
            <p:ph type="title"/>
          </p:nvPr>
        </p:nvSpPr>
        <p:spPr>
          <a:xfrm>
            <a:off x="435895" y="2282933"/>
            <a:ext cx="82722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  <a:defRPr b="0" sz="2700" cap="none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435894" y="3406063"/>
            <a:ext cx="8272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400" cap="none">
                <a:solidFill>
                  <a:schemeClr val="accent2"/>
                </a:solidFill>
              </a:defRPr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500"/>
              </a:spcBef>
              <a:spcAft>
                <a:spcPts val="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500"/>
              </a:spcBef>
              <a:spcAft>
                <a:spcPts val="500"/>
              </a:spcAft>
              <a:buSzPts val="10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D58AC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D58AC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/>
          <p:nvPr/>
        </p:nvSpPr>
        <p:spPr>
          <a:xfrm>
            <a:off x="334486" y="454915"/>
            <a:ext cx="84750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1"/>
          <p:cNvSpPr txBox="1"/>
          <p:nvPr>
            <p:ph type="title"/>
          </p:nvPr>
        </p:nvSpPr>
        <p:spPr>
          <a:xfrm>
            <a:off x="435895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665414" y="1688169"/>
            <a:ext cx="38154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0" sz="1700">
                <a:solidFill>
                  <a:schemeClr val="accent2"/>
                </a:solidFill>
              </a:defRPr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400"/>
            </a:lvl3pPr>
            <a:lvl4pPr indent="-228600" lvl="3" marL="1828800" rtl="0" algn="l"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4pPr>
            <a:lvl5pPr indent="-228600" lvl="4" marL="2286000" rtl="0" algn="l"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5pPr>
            <a:lvl6pPr indent="-228600" lvl="5" marL="2743200" rtl="0" algn="l"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6pPr>
            <a:lvl7pPr indent="-228600" lvl="6" marL="3200400" rtl="0" algn="l"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7pPr>
            <a:lvl8pPr indent="-228600" lvl="7" marL="3657600" rtl="0" algn="l"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8pPr>
            <a:lvl9pPr indent="-228600" lvl="8" marL="4114800" rtl="0" algn="l">
              <a:spcBef>
                <a:spcPts val="500"/>
              </a:spcBef>
              <a:spcAft>
                <a:spcPts val="500"/>
              </a:spcAft>
              <a:buSzPts val="1100"/>
              <a:buNone/>
              <a:defRPr b="1" sz="1200"/>
            </a:lvl9pPr>
          </a:lstStyle>
          <a:p/>
        </p:txBody>
      </p:sp>
      <p:sp>
        <p:nvSpPr>
          <p:cNvPr id="169" name="Google Shape;169;p31"/>
          <p:cNvSpPr txBox="1"/>
          <p:nvPr>
            <p:ph idx="2" type="body"/>
          </p:nvPr>
        </p:nvSpPr>
        <p:spPr>
          <a:xfrm>
            <a:off x="435896" y="2194539"/>
            <a:ext cx="40449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rtl="0" algn="l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170" name="Google Shape;170;p31"/>
          <p:cNvSpPr txBox="1"/>
          <p:nvPr>
            <p:ph idx="3" type="body"/>
          </p:nvPr>
        </p:nvSpPr>
        <p:spPr>
          <a:xfrm>
            <a:off x="4892801" y="1688169"/>
            <a:ext cx="3815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0" sz="1700">
                <a:solidFill>
                  <a:schemeClr val="accent2"/>
                </a:solidFill>
              </a:defRPr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1" sz="1500"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400"/>
            </a:lvl3pPr>
            <a:lvl4pPr indent="-228600" lvl="3" marL="1828800" rtl="0" algn="l"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4pPr>
            <a:lvl5pPr indent="-228600" lvl="4" marL="2286000" rtl="0" algn="l"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5pPr>
            <a:lvl6pPr indent="-228600" lvl="5" marL="2743200" rtl="0" algn="l"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6pPr>
            <a:lvl7pPr indent="-228600" lvl="6" marL="3200400" rtl="0" algn="l"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7pPr>
            <a:lvl8pPr indent="-228600" lvl="7" marL="3657600" rtl="0" algn="l">
              <a:spcBef>
                <a:spcPts val="500"/>
              </a:spcBef>
              <a:spcAft>
                <a:spcPts val="0"/>
              </a:spcAft>
              <a:buSzPts val="1100"/>
              <a:buNone/>
              <a:defRPr b="1" sz="1200"/>
            </a:lvl8pPr>
            <a:lvl9pPr indent="-228600" lvl="8" marL="4114800" rtl="0" algn="l">
              <a:spcBef>
                <a:spcPts val="500"/>
              </a:spcBef>
              <a:spcAft>
                <a:spcPts val="500"/>
              </a:spcAft>
              <a:buSzPts val="1100"/>
              <a:buNone/>
              <a:defRPr b="1" sz="1200"/>
            </a:lvl9pPr>
          </a:lstStyle>
          <a:p/>
        </p:txBody>
      </p:sp>
      <p:sp>
        <p:nvSpPr>
          <p:cNvPr id="171" name="Google Shape;171;p31"/>
          <p:cNvSpPr txBox="1"/>
          <p:nvPr>
            <p:ph idx="4" type="body"/>
          </p:nvPr>
        </p:nvSpPr>
        <p:spPr>
          <a:xfrm>
            <a:off x="4663282" y="2194539"/>
            <a:ext cx="40449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rtl="0" algn="l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172" name="Google Shape;172;p31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1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31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435895" y="3520042"/>
            <a:ext cx="8272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b="0" sz="18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2"/>
          <p:cNvSpPr/>
          <p:nvPr>
            <p:ph idx="2" type="pic"/>
          </p:nvPr>
        </p:nvSpPr>
        <p:spPr>
          <a:xfrm>
            <a:off x="335863" y="449794"/>
            <a:ext cx="8468100" cy="26682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435894" y="3945095"/>
            <a:ext cx="82722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900"/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900"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3pPr>
            <a:lvl4pPr indent="-228600" lvl="3" marL="1828800" rtl="0" algn="l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rtl="0" algn="l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5pPr>
            <a:lvl6pPr indent="-228600" lvl="5" marL="2743200" rtl="0" algn="l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6pPr>
            <a:lvl7pPr indent="-228600" lvl="6" marL="3200400" rtl="0" algn="l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7pPr>
            <a:lvl8pPr indent="-228600" lvl="7" marL="3657600" rtl="0" algn="l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8pPr>
            <a:lvl9pPr indent="-228600" lvl="8" marL="4114800" rtl="0" algn="l">
              <a:spcBef>
                <a:spcPts val="500"/>
              </a:spcBef>
              <a:spcAft>
                <a:spcPts val="500"/>
              </a:spcAft>
              <a:buSzPts val="600"/>
              <a:buNone/>
              <a:defRPr sz="700"/>
            </a:lvl9pPr>
          </a:lstStyle>
          <a:p/>
        </p:txBody>
      </p:sp>
      <p:sp>
        <p:nvSpPr>
          <p:cNvPr id="179" name="Google Shape;179;p32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2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/>
          <p:nvPr/>
        </p:nvSpPr>
        <p:spPr>
          <a:xfrm>
            <a:off x="334486" y="454915"/>
            <a:ext cx="84750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3"/>
          <p:cNvSpPr txBox="1"/>
          <p:nvPr>
            <p:ph type="title"/>
          </p:nvPr>
        </p:nvSpPr>
        <p:spPr>
          <a:xfrm>
            <a:off x="435895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435895" y="1671002"/>
            <a:ext cx="40668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rtl="0" algn="l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186" name="Google Shape;186;p33"/>
          <p:cNvSpPr txBox="1"/>
          <p:nvPr>
            <p:ph idx="2" type="body"/>
          </p:nvPr>
        </p:nvSpPr>
        <p:spPr>
          <a:xfrm>
            <a:off x="4641313" y="1671002"/>
            <a:ext cx="40668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rtl="0" algn="l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187" name="Google Shape;187;p33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3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33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4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4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94" name="Google Shape;194;p34"/>
          <p:cNvSpPr/>
          <p:nvPr/>
        </p:nvSpPr>
        <p:spPr>
          <a:xfrm>
            <a:off x="330512" y="454915"/>
            <a:ext cx="84750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4"/>
          <p:cNvSpPr txBox="1"/>
          <p:nvPr>
            <p:ph type="title"/>
          </p:nvPr>
        </p:nvSpPr>
        <p:spPr>
          <a:xfrm>
            <a:off x="431921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/>
          <p:nvPr/>
        </p:nvSpPr>
        <p:spPr>
          <a:xfrm>
            <a:off x="335863" y="3856480"/>
            <a:ext cx="8473800" cy="95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5"/>
          <p:cNvSpPr txBox="1"/>
          <p:nvPr>
            <p:ph type="title"/>
          </p:nvPr>
        </p:nvSpPr>
        <p:spPr>
          <a:xfrm>
            <a:off x="435894" y="3946722"/>
            <a:ext cx="3682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1500"/>
              <a:buFont typeface="Gill Sans"/>
              <a:buNone/>
              <a:defRPr b="0" sz="1500">
                <a:solidFill>
                  <a:srgbClr val="2D58AC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5"/>
          <p:cNvSpPr txBox="1"/>
          <p:nvPr>
            <p:ph idx="1" type="body"/>
          </p:nvPr>
        </p:nvSpPr>
        <p:spPr>
          <a:xfrm>
            <a:off x="335862" y="450900"/>
            <a:ext cx="8469600" cy="3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rtl="0" algn="l">
              <a:spcBef>
                <a:spcPts val="300"/>
              </a:spcBef>
              <a:spcAft>
                <a:spcPts val="0"/>
              </a:spcAft>
              <a:buSzPts val="1400"/>
              <a:buChar char="◼"/>
              <a:defRPr sz="1500">
                <a:solidFill>
                  <a:schemeClr val="dk2"/>
                </a:solidFill>
              </a:defRPr>
            </a:lvl1pPr>
            <a:lvl2pPr indent="-304800" lvl="1" marL="914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 sz="1400">
                <a:solidFill>
                  <a:schemeClr val="dk2"/>
                </a:solidFill>
              </a:defRPr>
            </a:lvl2pPr>
            <a:lvl3pPr indent="-298450" lvl="2" marL="1371600" rtl="0" algn="l">
              <a:spcBef>
                <a:spcPts val="500"/>
              </a:spcBef>
              <a:spcAft>
                <a:spcPts val="0"/>
              </a:spcAft>
              <a:buSzPts val="1100"/>
              <a:buChar char="◼"/>
              <a:defRPr sz="1200">
                <a:solidFill>
                  <a:schemeClr val="dk2"/>
                </a:solidFill>
              </a:defRPr>
            </a:lvl3pPr>
            <a:lvl4pPr indent="-292100" lvl="3" marL="1828800" rtl="0" algn="l"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4pPr>
            <a:lvl5pPr indent="-292100" lvl="4" marL="2286000" rtl="0" algn="l"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5pPr>
            <a:lvl6pPr indent="-292100" lvl="5" marL="2743200" rtl="0" algn="l"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6pPr>
            <a:lvl7pPr indent="-292100" lvl="6" marL="3200400" rtl="0" algn="l"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7pPr>
            <a:lvl8pPr indent="-292100" lvl="7" marL="3657600" rtl="0" algn="l">
              <a:spcBef>
                <a:spcPts val="500"/>
              </a:spcBef>
              <a:spcAft>
                <a:spcPts val="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8pPr>
            <a:lvl9pPr indent="-292100" lvl="8" marL="4114800" rtl="0" algn="l">
              <a:spcBef>
                <a:spcPts val="500"/>
              </a:spcBef>
              <a:spcAft>
                <a:spcPts val="500"/>
              </a:spcAft>
              <a:buSzPts val="1000"/>
              <a:buChar char="◼"/>
              <a:defRPr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0" name="Google Shape;200;p35"/>
          <p:cNvSpPr txBox="1"/>
          <p:nvPr>
            <p:ph idx="2" type="body"/>
          </p:nvPr>
        </p:nvSpPr>
        <p:spPr>
          <a:xfrm>
            <a:off x="4305617" y="3946722"/>
            <a:ext cx="44025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r">
              <a:spcBef>
                <a:spcPts val="200"/>
              </a:spcBef>
              <a:spcAft>
                <a:spcPts val="0"/>
              </a:spcAft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800"/>
            </a:lvl3pPr>
            <a:lvl4pPr indent="-228600" lvl="3" marL="1828800" rtl="0" algn="l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rtl="0" algn="l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5pPr>
            <a:lvl6pPr indent="-228600" lvl="5" marL="2743200" rtl="0" algn="l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6pPr>
            <a:lvl7pPr indent="-228600" lvl="6" marL="3200400" rtl="0" algn="l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7pPr>
            <a:lvl8pPr indent="-228600" lvl="7" marL="3657600" rtl="0" algn="l">
              <a:spcBef>
                <a:spcPts val="500"/>
              </a:spcBef>
              <a:spcAft>
                <a:spcPts val="0"/>
              </a:spcAft>
              <a:buSzPts val="600"/>
              <a:buNone/>
              <a:defRPr sz="700"/>
            </a:lvl8pPr>
            <a:lvl9pPr indent="-228600" lvl="8" marL="4114800" rtl="0" algn="l">
              <a:spcBef>
                <a:spcPts val="500"/>
              </a:spcBef>
              <a:spcAft>
                <a:spcPts val="500"/>
              </a:spcAft>
              <a:buSzPts val="600"/>
              <a:buNone/>
              <a:defRPr sz="700"/>
            </a:lvl9pPr>
          </a:lstStyle>
          <a:p/>
        </p:txBody>
      </p:sp>
      <p:sp>
        <p:nvSpPr>
          <p:cNvPr id="201" name="Google Shape;201;p35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D58AC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35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D58AC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/>
          <p:nvPr/>
        </p:nvSpPr>
        <p:spPr>
          <a:xfrm>
            <a:off x="330214" y="460805"/>
            <a:ext cx="8482200" cy="89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6"/>
          <p:cNvSpPr txBox="1"/>
          <p:nvPr>
            <p:ph type="title"/>
          </p:nvPr>
        </p:nvSpPr>
        <p:spPr>
          <a:xfrm>
            <a:off x="435894" y="526617"/>
            <a:ext cx="827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 rot="5400000">
            <a:off x="3250956" y="-1063048"/>
            <a:ext cx="2642100" cy="8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298450" lvl="1" marL="914400" rtl="0" algn="l">
              <a:spcBef>
                <a:spcPts val="500"/>
              </a:spcBef>
              <a:spcAft>
                <a:spcPts val="0"/>
              </a:spcAft>
              <a:buSzPts val="1100"/>
              <a:buChar char="◼"/>
              <a:defRPr/>
            </a:lvl2pPr>
            <a:lvl3pPr indent="-292100" lvl="2" marL="1371600" rtl="0" algn="l">
              <a:spcBef>
                <a:spcPts val="500"/>
              </a:spcBef>
              <a:spcAft>
                <a:spcPts val="0"/>
              </a:spcAft>
              <a:buSzPts val="1000"/>
              <a:buChar char="◼"/>
              <a:defRPr/>
            </a:lvl3pPr>
            <a:lvl4pPr indent="-279400" lvl="3" marL="1828800" rtl="0" algn="l"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4pPr>
            <a:lvl5pPr indent="-279400" lvl="4" marL="2286000" rtl="0" algn="l">
              <a:spcBef>
                <a:spcPts val="500"/>
              </a:spcBef>
              <a:spcAft>
                <a:spcPts val="0"/>
              </a:spcAft>
              <a:buSzPts val="800"/>
              <a:buChar char="◼"/>
              <a:defRPr/>
            </a:lvl5pPr>
            <a:lvl6pPr indent="-304800" lvl="5" marL="27432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rtl="0" algn="l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208" name="Google Shape;208;p36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0" name="Google Shape;210;p36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/>
          <p:nvPr/>
        </p:nvSpPr>
        <p:spPr>
          <a:xfrm>
            <a:off x="6629401" y="449794"/>
            <a:ext cx="2180100" cy="436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7"/>
          <p:cNvSpPr txBox="1"/>
          <p:nvPr>
            <p:ph type="title"/>
          </p:nvPr>
        </p:nvSpPr>
        <p:spPr>
          <a:xfrm rot="5400000">
            <a:off x="5437174" y="1698845"/>
            <a:ext cx="3887400" cy="1503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37"/>
          <p:cNvSpPr txBox="1"/>
          <p:nvPr>
            <p:ph idx="1" type="body"/>
          </p:nvPr>
        </p:nvSpPr>
        <p:spPr>
          <a:xfrm rot="5400000">
            <a:off x="1598552" y="-510655"/>
            <a:ext cx="3887400" cy="5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SzPts val="1200"/>
              <a:buChar char="◼"/>
              <a:defRPr/>
            </a:lvl1pPr>
            <a:lvl2pPr indent="-304800" lvl="1" marL="914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2pPr>
            <a:lvl3pPr indent="-304800" lvl="2" marL="13716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3pPr>
            <a:lvl4pPr indent="-304800" lvl="3" marL="18288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4pPr>
            <a:lvl5pPr indent="-304800" lvl="4" marL="22860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5pPr>
            <a:lvl6pPr indent="-304800" lvl="5" marL="27432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6pPr>
            <a:lvl7pPr indent="-304800" lvl="6" marL="32004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7pPr>
            <a:lvl8pPr indent="-304800" lvl="7" marL="3657600" rtl="0" algn="l">
              <a:spcBef>
                <a:spcPts val="500"/>
              </a:spcBef>
              <a:spcAft>
                <a:spcPts val="0"/>
              </a:spcAft>
              <a:buSzPts val="1200"/>
              <a:buChar char="◼"/>
              <a:defRPr/>
            </a:lvl8pPr>
            <a:lvl9pPr indent="-304800" lvl="8" marL="4114800" rtl="0" algn="l">
              <a:spcBef>
                <a:spcPts val="500"/>
              </a:spcBef>
              <a:spcAft>
                <a:spcPts val="500"/>
              </a:spcAft>
              <a:buSzPts val="1200"/>
              <a:buChar char="◼"/>
              <a:defRPr/>
            </a:lvl9pPr>
          </a:lstStyle>
          <a:p/>
        </p:txBody>
      </p:sp>
      <p:sp>
        <p:nvSpPr>
          <p:cNvPr id="215" name="Google Shape;215;p37"/>
          <p:cNvSpPr txBox="1"/>
          <p:nvPr>
            <p:ph idx="10" type="dt"/>
          </p:nvPr>
        </p:nvSpPr>
        <p:spPr>
          <a:xfrm>
            <a:off x="6745255" y="4467103"/>
            <a:ext cx="99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D58AC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p37"/>
          <p:cNvSpPr txBox="1"/>
          <p:nvPr>
            <p:ph idx="11" type="ftr"/>
          </p:nvPr>
        </p:nvSpPr>
        <p:spPr>
          <a:xfrm>
            <a:off x="581192" y="4463858"/>
            <a:ext cx="592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37"/>
          <p:cNvSpPr txBox="1"/>
          <p:nvPr>
            <p:ph idx="12" type="sldNum"/>
          </p:nvPr>
        </p:nvSpPr>
        <p:spPr>
          <a:xfrm>
            <a:off x="7834961" y="4467103"/>
            <a:ext cx="87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attrocento Sans"/>
              <a:buNone/>
              <a:defRPr b="0" i="0" sz="33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435894" y="528843"/>
            <a:ext cx="82722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ill Sans"/>
              <a:buNone/>
              <a:defRPr b="0" i="0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435894" y="1752002"/>
            <a:ext cx="82722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984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921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◼"/>
              <a:defRPr b="0" i="0" sz="11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794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794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794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794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794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7940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800"/>
              <a:buFont typeface="Noto Sans Symbols"/>
              <a:buChar char="◼"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435894" y="4463858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334901" y="342900"/>
            <a:ext cx="2777400" cy="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6031610" y="340232"/>
            <a:ext cx="2777400" cy="7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/>
          <p:nvPr/>
        </p:nvSpPr>
        <p:spPr>
          <a:xfrm>
            <a:off x="3181373" y="342900"/>
            <a:ext cx="2777400" cy="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4.png"/><Relationship Id="rId5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8"/>
          <p:cNvPicPr preferRelativeResize="0"/>
          <p:nvPr/>
        </p:nvPicPr>
        <p:blipFill rotWithShape="1">
          <a:blip r:embed="rId3">
            <a:alphaModFix/>
          </a:blip>
          <a:srcRect b="0" l="0" r="14170" t="11567"/>
          <a:stretch/>
        </p:blipFill>
        <p:spPr>
          <a:xfrm>
            <a:off x="0" y="0"/>
            <a:ext cx="4888874" cy="45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subTitle"/>
          </p:nvPr>
        </p:nvSpPr>
        <p:spPr>
          <a:xfrm>
            <a:off x="4888875" y="792975"/>
            <a:ext cx="4255200" cy="1935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17">
                <a:solidFill>
                  <a:srgbClr val="0B57D0"/>
                </a:solidFill>
                <a:latin typeface="Calibri"/>
                <a:ea typeface="Calibri"/>
                <a:cs typeface="Calibri"/>
                <a:sym typeface="Calibri"/>
              </a:rPr>
              <a:t>Программа подготовки  </a:t>
            </a:r>
            <a:endParaRPr b="1" sz="2917">
              <a:solidFill>
                <a:srgbClr val="0B57D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6">
                <a:solidFill>
                  <a:srgbClr val="0B57D0"/>
                </a:solidFill>
                <a:latin typeface="Calibri"/>
                <a:ea typeface="Calibri"/>
                <a:cs typeface="Calibri"/>
                <a:sym typeface="Calibri"/>
              </a:rPr>
              <a:t>“Первая профессия” </a:t>
            </a:r>
            <a:endParaRPr b="1" sz="4106">
              <a:solidFill>
                <a:srgbClr val="0B57D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17">
                <a:solidFill>
                  <a:srgbClr val="0B57D0"/>
                </a:solidFill>
                <a:latin typeface="Calibri"/>
                <a:ea typeface="Calibri"/>
                <a:cs typeface="Calibri"/>
                <a:sym typeface="Calibri"/>
              </a:rPr>
              <a:t>- новый формат профориентационной деятельности в ОУ</a:t>
            </a:r>
            <a:endParaRPr b="1" sz="2917">
              <a:solidFill>
                <a:srgbClr val="0B57D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8"/>
          <p:cNvSpPr txBox="1"/>
          <p:nvPr>
            <p:ph idx="1" type="subTitle"/>
          </p:nvPr>
        </p:nvSpPr>
        <p:spPr>
          <a:xfrm>
            <a:off x="2000650" y="3630275"/>
            <a:ext cx="7143300" cy="1513200"/>
          </a:xfrm>
          <a:prstGeom prst="rect">
            <a:avLst/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lin ang="5400012" scaled="0"/>
          </a:gra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400">
                <a:solidFill>
                  <a:srgbClr val="0B57D0"/>
                </a:solidFill>
              </a:rPr>
              <a:t>Федотова Татьяна Сергеевна, </a:t>
            </a:r>
            <a:r>
              <a:rPr i="1" lang="ru" sz="1400">
                <a:solidFill>
                  <a:srgbClr val="0B57D0"/>
                </a:solidFill>
              </a:rPr>
              <a:t>зам.директора по методической работе</a:t>
            </a:r>
            <a:endParaRPr i="1" sz="1400">
              <a:solidFill>
                <a:srgbClr val="0B57D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400">
                <a:solidFill>
                  <a:srgbClr val="0B57D0"/>
                </a:solidFill>
              </a:rPr>
              <a:t>Печерина Светлана Владимировна, </a:t>
            </a:r>
            <a:r>
              <a:rPr i="1" lang="ru" sz="1400">
                <a:solidFill>
                  <a:srgbClr val="0B57D0"/>
                </a:solidFill>
              </a:rPr>
              <a:t>методист, учитель технологии  </a:t>
            </a:r>
            <a:endParaRPr sz="1800">
              <a:solidFill>
                <a:srgbClr val="0B57D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17">
              <a:solidFill>
                <a:srgbClr val="0B57D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8"/>
          <p:cNvSpPr/>
          <p:nvPr/>
        </p:nvSpPr>
        <p:spPr>
          <a:xfrm rot="3597981">
            <a:off x="-2962048" y="1693701"/>
            <a:ext cx="6186906" cy="3006642"/>
          </a:xfrm>
          <a:prstGeom prst="rect">
            <a:avLst/>
          </a:prstGeom>
          <a:solidFill>
            <a:srgbClr val="2D58AC"/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8"/>
          <p:cNvSpPr txBox="1"/>
          <p:nvPr/>
        </p:nvSpPr>
        <p:spPr>
          <a:xfrm>
            <a:off x="5669400" y="4430550"/>
            <a:ext cx="29124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B57D0"/>
                </a:solidFill>
              </a:rPr>
              <a:t>ГБОУ гимназия № 524</a:t>
            </a:r>
            <a:endParaRPr b="1" sz="1800">
              <a:solidFill>
                <a:srgbClr val="0B57D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B57D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B57D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B57D0"/>
              </a:solidFill>
            </a:endParaRPr>
          </a:p>
        </p:txBody>
      </p:sp>
      <p:pic>
        <p:nvPicPr>
          <p:cNvPr id="227" name="Google Shape;22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1855" y="4377875"/>
            <a:ext cx="547545" cy="5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/>
          <p:nvPr/>
        </p:nvSpPr>
        <p:spPr>
          <a:xfrm>
            <a:off x="8807824" y="0"/>
            <a:ext cx="336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0" name="Google Shape;390;p47"/>
          <p:cNvSpPr txBox="1"/>
          <p:nvPr/>
        </p:nvSpPr>
        <p:spPr>
          <a:xfrm>
            <a:off x="1455025" y="1273150"/>
            <a:ext cx="54564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место для видеоролика</a:t>
            </a:r>
            <a:endParaRPr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"/>
          <p:cNvSpPr txBox="1"/>
          <p:nvPr>
            <p:ph type="title"/>
          </p:nvPr>
        </p:nvSpPr>
        <p:spPr>
          <a:xfrm>
            <a:off x="326920" y="394963"/>
            <a:ext cx="62043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ill Sans"/>
              <a:buNone/>
            </a:pPr>
            <a:r>
              <a:rPr lang="ru"/>
              <a:t>НАВЫКИ И КОМПЕТЕНЦИИ </a:t>
            </a:r>
            <a:endParaRPr/>
          </a:p>
        </p:txBody>
      </p:sp>
      <p:grpSp>
        <p:nvGrpSpPr>
          <p:cNvPr id="396" name="Google Shape;396;p48"/>
          <p:cNvGrpSpPr/>
          <p:nvPr/>
        </p:nvGrpSpPr>
        <p:grpSpPr>
          <a:xfrm>
            <a:off x="341106" y="1409700"/>
            <a:ext cx="8475912" cy="3613150"/>
            <a:chOff x="6076" y="-1"/>
            <a:chExt cx="11301216" cy="4817533"/>
          </a:xfrm>
        </p:grpSpPr>
        <p:sp>
          <p:nvSpPr>
            <p:cNvPr id="397" name="Google Shape;397;p48"/>
            <p:cNvSpPr/>
            <p:nvPr/>
          </p:nvSpPr>
          <p:spPr>
            <a:xfrm rot="-5400000">
              <a:off x="-1336717" y="1342793"/>
              <a:ext cx="4817533" cy="2131946"/>
            </a:xfrm>
            <a:prstGeom prst="flowChartManualOperation">
              <a:avLst/>
            </a:prstGeom>
            <a:gradFill>
              <a:gsLst>
                <a:gs pos="0">
                  <a:srgbClr val="609EC1"/>
                </a:gs>
                <a:gs pos="84000">
                  <a:srgbClr val="38789A"/>
                </a:gs>
                <a:gs pos="100000">
                  <a:srgbClr val="38789A"/>
                </a:gs>
              </a:gsLst>
              <a:lin ang="5400012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8"/>
            <p:cNvSpPr txBox="1"/>
            <p:nvPr/>
          </p:nvSpPr>
          <p:spPr>
            <a:xfrm>
              <a:off x="6076" y="963507"/>
              <a:ext cx="2131800" cy="28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0500" spcFirstLastPara="1" rIns="921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Чтение чертежа</a:t>
              </a:r>
              <a:endParaRPr sz="1100"/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Char char="•"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Понимание формы и назначения детали</a:t>
              </a:r>
              <a:endParaRPr sz="1100"/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Char char="•"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Знание конструктивных элементов, стандартных деталей и т.д.</a:t>
              </a:r>
              <a:endParaRPr sz="1100"/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Char char="•"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Умение выявить ошибки чертежа</a:t>
              </a:r>
              <a:endParaRPr sz="1100"/>
            </a:p>
          </p:txBody>
        </p:sp>
        <p:sp>
          <p:nvSpPr>
            <p:cNvPr id="399" name="Google Shape;399;p48"/>
            <p:cNvSpPr/>
            <p:nvPr/>
          </p:nvSpPr>
          <p:spPr>
            <a:xfrm rot="-5400000">
              <a:off x="955124" y="1342793"/>
              <a:ext cx="4817533" cy="2131946"/>
            </a:xfrm>
            <a:prstGeom prst="flowChartManualOperation">
              <a:avLst/>
            </a:prstGeom>
            <a:gradFill>
              <a:gsLst>
                <a:gs pos="0">
                  <a:srgbClr val="68D3EB"/>
                </a:gs>
                <a:gs pos="84000">
                  <a:srgbClr val="26B5D2"/>
                </a:gs>
                <a:gs pos="100000">
                  <a:srgbClr val="26B5D2"/>
                </a:gs>
              </a:gsLst>
              <a:lin ang="5400012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8"/>
            <p:cNvSpPr txBox="1"/>
            <p:nvPr/>
          </p:nvSpPr>
          <p:spPr>
            <a:xfrm>
              <a:off x="2297917" y="963507"/>
              <a:ext cx="2131800" cy="28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0500" spcFirstLastPara="1" rIns="921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Построение 3D-модели</a:t>
              </a:r>
              <a:endParaRPr sz="1100"/>
            </a:p>
            <a:p>
              <a:pPr indent="-82550" lvl="1" marL="8890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Char char="•"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Умение анализировать форму предмета</a:t>
              </a:r>
              <a:endParaRPr sz="1100"/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Char char="•"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Умение моделировать форму методом «сложения» и «вычитания» объектов</a:t>
              </a:r>
              <a:endParaRPr sz="1100"/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Char char="•"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Умение работать в программе САПР</a:t>
              </a:r>
              <a:endParaRPr sz="1100"/>
            </a:p>
          </p:txBody>
        </p:sp>
        <p:sp>
          <p:nvSpPr>
            <p:cNvPr id="401" name="Google Shape;401;p48"/>
            <p:cNvSpPr/>
            <p:nvPr/>
          </p:nvSpPr>
          <p:spPr>
            <a:xfrm rot="-5400000">
              <a:off x="3246967" y="1342793"/>
              <a:ext cx="4817533" cy="2131946"/>
            </a:xfrm>
            <a:prstGeom prst="flowChartManualOperation">
              <a:avLst/>
            </a:prstGeom>
            <a:gradFill>
              <a:gsLst>
                <a:gs pos="0">
                  <a:srgbClr val="AAB1B7"/>
                </a:gs>
                <a:gs pos="84000">
                  <a:srgbClr val="7A858E"/>
                </a:gs>
                <a:gs pos="100000">
                  <a:srgbClr val="7A858E"/>
                </a:gs>
              </a:gsLst>
              <a:lin ang="5400012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8"/>
            <p:cNvSpPr txBox="1"/>
            <p:nvPr/>
          </p:nvSpPr>
          <p:spPr>
            <a:xfrm>
              <a:off x="4589760" y="963507"/>
              <a:ext cx="2131800" cy="28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0500" spcFirstLastPara="1" rIns="921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Свободное моделирование</a:t>
              </a:r>
              <a:endParaRPr sz="1100"/>
            </a:p>
            <a:p>
              <a:pPr indent="-82550" lvl="1" marL="8890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Char char="•"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Умение самостотяельно поставить цель и задачи</a:t>
              </a:r>
              <a:endParaRPr sz="1100"/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Char char="•"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Умение по эскизу выполнить моделирование </a:t>
              </a:r>
              <a:endParaRPr sz="1100"/>
            </a:p>
          </p:txBody>
        </p:sp>
        <p:sp>
          <p:nvSpPr>
            <p:cNvPr id="403" name="Google Shape;403;p48"/>
            <p:cNvSpPr/>
            <p:nvPr/>
          </p:nvSpPr>
          <p:spPr>
            <a:xfrm rot="-5400000">
              <a:off x="5540710" y="1342793"/>
              <a:ext cx="4817533" cy="2131946"/>
            </a:xfrm>
            <a:prstGeom prst="flowChartManualOperation">
              <a:avLst/>
            </a:prstGeom>
            <a:gradFill>
              <a:gsLst>
                <a:gs pos="0">
                  <a:srgbClr val="B3D190"/>
                </a:gs>
                <a:gs pos="84000">
                  <a:srgbClr val="87B156"/>
                </a:gs>
                <a:gs pos="100000">
                  <a:srgbClr val="87B156"/>
                </a:gs>
              </a:gsLst>
              <a:lin ang="5400012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8"/>
            <p:cNvSpPr txBox="1"/>
            <p:nvPr/>
          </p:nvSpPr>
          <p:spPr>
            <a:xfrm>
              <a:off x="6883503" y="963507"/>
              <a:ext cx="2131800" cy="28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0500" spcFirstLastPara="1" rIns="921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Подготовка чертежей</a:t>
              </a:r>
              <a:endParaRPr sz="1100"/>
            </a:p>
            <a:p>
              <a:pPr indent="-82550" lvl="1" marL="8890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Char char="•"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Знание ГОСТов, применяемых при создании чертежа</a:t>
              </a:r>
              <a:endParaRPr sz="1100"/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Char char="•"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Умение создать 2D и 3D чертеж модели</a:t>
              </a:r>
              <a:endParaRPr sz="1100"/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Char char="•"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Умение оформить документацию</a:t>
              </a:r>
              <a:endParaRPr sz="1100"/>
            </a:p>
          </p:txBody>
        </p:sp>
        <p:sp>
          <p:nvSpPr>
            <p:cNvPr id="405" name="Google Shape;405;p48"/>
            <p:cNvSpPr/>
            <p:nvPr/>
          </p:nvSpPr>
          <p:spPr>
            <a:xfrm rot="-5400000">
              <a:off x="7832552" y="1342793"/>
              <a:ext cx="4817533" cy="2131946"/>
            </a:xfrm>
            <a:prstGeom prst="flowChartManualOperation">
              <a:avLst/>
            </a:prstGeom>
            <a:gradFill>
              <a:gsLst>
                <a:gs pos="0">
                  <a:srgbClr val="52A76F"/>
                </a:gs>
                <a:gs pos="84000">
                  <a:srgbClr val="357C4F"/>
                </a:gs>
                <a:gs pos="100000">
                  <a:srgbClr val="357C4F"/>
                </a:gs>
              </a:gsLst>
              <a:lin ang="5400012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8"/>
            <p:cNvSpPr txBox="1"/>
            <p:nvPr/>
          </p:nvSpPr>
          <p:spPr>
            <a:xfrm>
              <a:off x="9175345" y="963507"/>
              <a:ext cx="2131800" cy="28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0500" spcFirstLastPara="1" rIns="921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Выполнение 3D-печати</a:t>
              </a:r>
              <a:endParaRPr sz="1100"/>
            </a:p>
            <a:p>
              <a:pPr indent="-82550" lvl="1" marL="8890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Char char="•"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Умение работать в программе подготовки к 3D-печати</a:t>
              </a:r>
              <a:endParaRPr sz="1100"/>
            </a:p>
            <a:p>
              <a:pPr indent="-82550" lvl="1" marL="889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Gill Sans"/>
                <a:buChar char="•"/>
              </a:pPr>
              <a:r>
                <a:rPr b="0" i="0" lang="ru" sz="11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Умение выполнить постобработку модели</a:t>
              </a:r>
              <a:endParaRPr sz="11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9"/>
          <p:cNvSpPr txBox="1"/>
          <p:nvPr>
            <p:ph idx="4294967295" type="subTitle"/>
          </p:nvPr>
        </p:nvSpPr>
        <p:spPr>
          <a:xfrm>
            <a:off x="2902775" y="0"/>
            <a:ext cx="6241200" cy="1513200"/>
          </a:xfrm>
          <a:prstGeom prst="rect">
            <a:avLst/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lin ang="5400012" scaled="0"/>
          </a:gra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1356E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31356E"/>
                </a:solidFill>
              </a:rPr>
              <a:t>	</a:t>
            </a:r>
            <a:endParaRPr sz="2800">
              <a:solidFill>
                <a:srgbClr val="31356E"/>
              </a:solidFill>
            </a:endParaRPr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31356E"/>
                </a:solidFill>
              </a:rPr>
              <a:t>Итоги первого курса </a:t>
            </a:r>
            <a:endParaRPr sz="2800">
              <a:solidFill>
                <a:srgbClr val="31356E"/>
              </a:solidFill>
            </a:endParaRPr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31356E"/>
                </a:solidFill>
              </a:rPr>
              <a:t>Чертежник</a:t>
            </a:r>
            <a:endParaRPr b="1" sz="2917">
              <a:solidFill>
                <a:srgbClr val="3135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9"/>
          <p:cNvSpPr/>
          <p:nvPr/>
        </p:nvSpPr>
        <p:spPr>
          <a:xfrm rot="-1063367">
            <a:off x="183151" y="112149"/>
            <a:ext cx="3770548" cy="6860746"/>
          </a:xfrm>
          <a:prstGeom prst="rect">
            <a:avLst/>
          </a:prstGeom>
          <a:solidFill>
            <a:srgbClr val="2D58AC"/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9"/>
          <p:cNvSpPr txBox="1"/>
          <p:nvPr>
            <p:ph idx="1" type="body"/>
          </p:nvPr>
        </p:nvSpPr>
        <p:spPr>
          <a:xfrm>
            <a:off x="4023125" y="1792050"/>
            <a:ext cx="5060100" cy="29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222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/>
              <a:t>Курс успешно закончили 18 слушателей</a:t>
            </a:r>
            <a:endParaRPr/>
          </a:p>
          <a:p>
            <a:pPr indent="-2222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/>
              <a:t>Знания и навыки позволили чертежникам успешно принимать участие в конкурсе инженерной графики в КОМПАС </a:t>
            </a:r>
            <a:endParaRPr/>
          </a:p>
          <a:p>
            <a:pPr indent="-2222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/>
              <a:t>Одному слушателю знания и навыки в настоящий момент пригодились в ВУЗе</a:t>
            </a:r>
            <a:endParaRPr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414" name="Google Shape;414;p49"/>
          <p:cNvSpPr/>
          <p:nvPr/>
        </p:nvSpPr>
        <p:spPr>
          <a:xfrm>
            <a:off x="3572075" y="4139550"/>
            <a:ext cx="2942700" cy="61200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F7F9FC"/>
              </a:gs>
              <a:gs pos="15000">
                <a:srgbClr val="F7F9FC"/>
              </a:gs>
              <a:gs pos="74000">
                <a:srgbClr val="C0D1E6"/>
              </a:gs>
              <a:gs pos="83000">
                <a:srgbClr val="C0D1E6"/>
              </a:gs>
              <a:gs pos="100000">
                <a:srgbClr val="D5E0EE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D4B72"/>
                </a:solidFill>
                <a:latin typeface="Calibri"/>
                <a:ea typeface="Calibri"/>
                <a:cs typeface="Calibri"/>
                <a:sym typeface="Calibri"/>
              </a:rPr>
              <a:t>ХОРОШАЯ НОВОСТЬ:</a:t>
            </a:r>
            <a:endParaRPr sz="1100"/>
          </a:p>
        </p:txBody>
      </p:sp>
      <p:sp>
        <p:nvSpPr>
          <p:cNvPr id="415" name="Google Shape;415;p49"/>
          <p:cNvSpPr/>
          <p:nvPr/>
        </p:nvSpPr>
        <p:spPr>
          <a:xfrm flipH="1">
            <a:off x="6219900" y="4449176"/>
            <a:ext cx="2924100" cy="61200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ACC2DE"/>
              </a:gs>
              <a:gs pos="23000">
                <a:srgbClr val="5C88BF"/>
              </a:gs>
              <a:gs pos="69000">
                <a:srgbClr val="4371AB"/>
              </a:gs>
              <a:gs pos="97000">
                <a:srgbClr val="3F6AA0"/>
              </a:gs>
              <a:gs pos="100000">
                <a:srgbClr val="3F6AA0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 набираем новый курс!</a:t>
            </a:r>
            <a:endParaRPr sz="1100"/>
          </a:p>
        </p:txBody>
      </p:sp>
      <p:sp>
        <p:nvSpPr>
          <p:cNvPr id="416" name="Google Shape;416;p49"/>
          <p:cNvSpPr txBox="1"/>
          <p:nvPr>
            <p:ph idx="1" type="body"/>
          </p:nvPr>
        </p:nvSpPr>
        <p:spPr>
          <a:xfrm>
            <a:off x="294750" y="2537850"/>
            <a:ext cx="3511200" cy="22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6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r>
              <a:rPr b="1" lang="ru">
                <a:solidFill>
                  <a:schemeClr val="lt1"/>
                </a:solidFill>
              </a:rPr>
              <a:t>Сложности:</a:t>
            </a:r>
            <a:endParaRPr>
              <a:solidFill>
                <a:schemeClr val="lt1"/>
              </a:solidFill>
            </a:endParaRPr>
          </a:p>
          <a:p>
            <a:pPr indent="-172243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16666"/>
              <a:buChar char="●"/>
            </a:pPr>
            <a:r>
              <a:rPr lang="ru">
                <a:solidFill>
                  <a:schemeClr val="lt1"/>
                </a:solidFill>
              </a:rPr>
              <a:t>Первый курс был собран из учащихся разных параллелей – это </a:t>
            </a:r>
            <a:r>
              <a:rPr lang="ru">
                <a:solidFill>
                  <a:schemeClr val="lt1"/>
                </a:solidFill>
              </a:rPr>
              <a:t>усложняет</a:t>
            </a:r>
            <a:r>
              <a:rPr lang="ru">
                <a:solidFill>
                  <a:schemeClr val="lt1"/>
                </a:solidFill>
              </a:rPr>
              <a:t> построение расписания</a:t>
            </a:r>
            <a:endParaRPr>
              <a:solidFill>
                <a:schemeClr val="lt1"/>
              </a:solidFill>
            </a:endParaRPr>
          </a:p>
          <a:p>
            <a:pPr indent="-172243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16666"/>
              <a:buChar char="●"/>
            </a:pPr>
            <a:r>
              <a:rPr lang="ru">
                <a:solidFill>
                  <a:schemeClr val="lt1"/>
                </a:solidFill>
              </a:rPr>
              <a:t>Первый опыт проведения курса у педагога (большой объем подготовки к лекциям и практическим занятиям)</a:t>
            </a:r>
            <a:endParaRPr>
              <a:solidFill>
                <a:schemeClr val="lt1"/>
              </a:solidFill>
            </a:endParaRPr>
          </a:p>
          <a:p>
            <a:pPr indent="-172243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16666"/>
              <a:buChar char="●"/>
            </a:pPr>
            <a:r>
              <a:rPr lang="ru">
                <a:solidFill>
                  <a:schemeClr val="lt1"/>
                </a:solidFill>
              </a:rPr>
              <a:t>Поиск отдельных решений преподавания профессии для детей старшего школьного возраста с учетом их особенностей и возможностей</a:t>
            </a:r>
            <a:endParaRPr>
              <a:solidFill>
                <a:schemeClr val="lt1"/>
              </a:solidFill>
            </a:endParaRPr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16666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/>
          <p:nvPr/>
        </p:nvSpPr>
        <p:spPr>
          <a:xfrm flipH="1" rot="10800000">
            <a:off x="0" y="523800"/>
            <a:ext cx="7677000" cy="4619700"/>
          </a:xfrm>
          <a:prstGeom prst="rect">
            <a:avLst/>
          </a:prstGeom>
          <a:gradFill>
            <a:gsLst>
              <a:gs pos="0">
                <a:srgbClr val="F4F4F4"/>
              </a:gs>
              <a:gs pos="50000">
                <a:schemeClr val="lt1"/>
              </a:gs>
              <a:gs pos="100000">
                <a:srgbClr val="FFD3D3"/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9"/>
          <p:cNvSpPr/>
          <p:nvPr/>
        </p:nvSpPr>
        <p:spPr>
          <a:xfrm>
            <a:off x="6845530" y="0"/>
            <a:ext cx="2307300" cy="5143500"/>
          </a:xfrm>
          <a:prstGeom prst="rect">
            <a:avLst/>
          </a:prstGeom>
          <a:solidFill>
            <a:srgbClr val="2D58A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9"/>
          <p:cNvSpPr/>
          <p:nvPr/>
        </p:nvSpPr>
        <p:spPr>
          <a:xfrm>
            <a:off x="217025" y="3674649"/>
            <a:ext cx="7560000" cy="134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9"/>
          <p:cNvSpPr/>
          <p:nvPr/>
        </p:nvSpPr>
        <p:spPr>
          <a:xfrm>
            <a:off x="217025" y="1785721"/>
            <a:ext cx="7560000" cy="177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9"/>
          <p:cNvSpPr/>
          <p:nvPr/>
        </p:nvSpPr>
        <p:spPr>
          <a:xfrm>
            <a:off x="217025" y="541975"/>
            <a:ext cx="7560000" cy="11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9"/>
          <p:cNvSpPr/>
          <p:nvPr/>
        </p:nvSpPr>
        <p:spPr>
          <a:xfrm>
            <a:off x="0" y="-1"/>
            <a:ext cx="9144000" cy="141000"/>
          </a:xfrm>
          <a:prstGeom prst="rect">
            <a:avLst/>
          </a:prstGeom>
          <a:solidFill>
            <a:srgbClr val="2D58A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39"/>
          <p:cNvGrpSpPr/>
          <p:nvPr/>
        </p:nvGrpSpPr>
        <p:grpSpPr>
          <a:xfrm>
            <a:off x="764639" y="667267"/>
            <a:ext cx="6677451" cy="692549"/>
            <a:chOff x="2562895" y="1897663"/>
            <a:chExt cx="7928581" cy="792300"/>
          </a:xfrm>
        </p:grpSpPr>
        <p:sp>
          <p:nvSpPr>
            <p:cNvPr id="239" name="Google Shape;239;p39"/>
            <p:cNvSpPr/>
            <p:nvPr/>
          </p:nvSpPr>
          <p:spPr>
            <a:xfrm>
              <a:off x="2562895" y="1967272"/>
              <a:ext cx="355600" cy="355600"/>
            </a:xfrm>
            <a:custGeom>
              <a:rect b="b" l="l" r="r" t="t"/>
              <a:pathLst>
                <a:path extrusionOk="0" h="718" w="718">
                  <a:moveTo>
                    <a:pt x="374" y="390"/>
                  </a:moveTo>
                  <a:lnTo>
                    <a:pt x="374" y="463"/>
                  </a:lnTo>
                  <a:lnTo>
                    <a:pt x="373" y="467"/>
                  </a:lnTo>
                  <a:lnTo>
                    <a:pt x="373" y="470"/>
                  </a:lnTo>
                  <a:lnTo>
                    <a:pt x="371" y="473"/>
                  </a:lnTo>
                  <a:lnTo>
                    <a:pt x="370" y="475"/>
                  </a:lnTo>
                  <a:lnTo>
                    <a:pt x="367" y="476"/>
                  </a:lnTo>
                  <a:lnTo>
                    <a:pt x="365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6" y="478"/>
                  </a:lnTo>
                  <a:lnTo>
                    <a:pt x="353" y="477"/>
                  </a:lnTo>
                  <a:lnTo>
                    <a:pt x="351" y="476"/>
                  </a:lnTo>
                  <a:lnTo>
                    <a:pt x="349" y="475"/>
                  </a:lnTo>
                  <a:lnTo>
                    <a:pt x="346" y="473"/>
                  </a:lnTo>
                  <a:lnTo>
                    <a:pt x="345" y="470"/>
                  </a:lnTo>
                  <a:lnTo>
                    <a:pt x="344" y="467"/>
                  </a:lnTo>
                  <a:lnTo>
                    <a:pt x="344" y="463"/>
                  </a:lnTo>
                  <a:lnTo>
                    <a:pt x="344" y="375"/>
                  </a:lnTo>
                  <a:lnTo>
                    <a:pt x="344" y="371"/>
                  </a:lnTo>
                  <a:lnTo>
                    <a:pt x="345" y="368"/>
                  </a:lnTo>
                  <a:lnTo>
                    <a:pt x="346" y="366"/>
                  </a:lnTo>
                  <a:lnTo>
                    <a:pt x="349" y="364"/>
                  </a:lnTo>
                  <a:lnTo>
                    <a:pt x="351" y="362"/>
                  </a:lnTo>
                  <a:lnTo>
                    <a:pt x="353" y="361"/>
                  </a:lnTo>
                  <a:lnTo>
                    <a:pt x="356" y="360"/>
                  </a:lnTo>
                  <a:lnTo>
                    <a:pt x="359" y="360"/>
                  </a:lnTo>
                  <a:lnTo>
                    <a:pt x="367" y="359"/>
                  </a:lnTo>
                  <a:lnTo>
                    <a:pt x="374" y="358"/>
                  </a:lnTo>
                  <a:lnTo>
                    <a:pt x="381" y="356"/>
                  </a:lnTo>
                  <a:lnTo>
                    <a:pt x="388" y="353"/>
                  </a:lnTo>
                  <a:lnTo>
                    <a:pt x="395" y="350"/>
                  </a:lnTo>
                  <a:lnTo>
                    <a:pt x="401" y="347"/>
                  </a:lnTo>
                  <a:lnTo>
                    <a:pt x="406" y="343"/>
                  </a:lnTo>
                  <a:lnTo>
                    <a:pt x="412" y="337"/>
                  </a:lnTo>
                  <a:lnTo>
                    <a:pt x="417" y="332"/>
                  </a:lnTo>
                  <a:lnTo>
                    <a:pt x="421" y="327"/>
                  </a:lnTo>
                  <a:lnTo>
                    <a:pt x="425" y="320"/>
                  </a:lnTo>
                  <a:lnTo>
                    <a:pt x="428" y="314"/>
                  </a:lnTo>
                  <a:lnTo>
                    <a:pt x="430" y="307"/>
                  </a:lnTo>
                  <a:lnTo>
                    <a:pt x="432" y="300"/>
                  </a:lnTo>
                  <a:lnTo>
                    <a:pt x="433" y="292"/>
                  </a:lnTo>
                  <a:lnTo>
                    <a:pt x="434" y="285"/>
                  </a:lnTo>
                  <a:lnTo>
                    <a:pt x="433" y="277"/>
                  </a:lnTo>
                  <a:lnTo>
                    <a:pt x="432" y="270"/>
                  </a:lnTo>
                  <a:lnTo>
                    <a:pt x="430" y="262"/>
                  </a:lnTo>
                  <a:lnTo>
                    <a:pt x="428" y="256"/>
                  </a:lnTo>
                  <a:lnTo>
                    <a:pt x="425" y="249"/>
                  </a:lnTo>
                  <a:lnTo>
                    <a:pt x="421" y="243"/>
                  </a:lnTo>
                  <a:lnTo>
                    <a:pt x="417" y="238"/>
                  </a:lnTo>
                  <a:lnTo>
                    <a:pt x="412" y="232"/>
                  </a:lnTo>
                  <a:lnTo>
                    <a:pt x="406" y="227"/>
                  </a:lnTo>
                  <a:lnTo>
                    <a:pt x="401" y="223"/>
                  </a:lnTo>
                  <a:lnTo>
                    <a:pt x="395" y="218"/>
                  </a:lnTo>
                  <a:lnTo>
                    <a:pt x="388" y="215"/>
                  </a:lnTo>
                  <a:lnTo>
                    <a:pt x="381" y="213"/>
                  </a:lnTo>
                  <a:lnTo>
                    <a:pt x="374" y="211"/>
                  </a:lnTo>
                  <a:lnTo>
                    <a:pt x="367" y="210"/>
                  </a:lnTo>
                  <a:lnTo>
                    <a:pt x="359" y="210"/>
                  </a:lnTo>
                  <a:lnTo>
                    <a:pt x="352" y="210"/>
                  </a:lnTo>
                  <a:lnTo>
                    <a:pt x="344" y="211"/>
                  </a:lnTo>
                  <a:lnTo>
                    <a:pt x="337" y="213"/>
                  </a:lnTo>
                  <a:lnTo>
                    <a:pt x="329" y="215"/>
                  </a:lnTo>
                  <a:lnTo>
                    <a:pt x="323" y="218"/>
                  </a:lnTo>
                  <a:lnTo>
                    <a:pt x="318" y="223"/>
                  </a:lnTo>
                  <a:lnTo>
                    <a:pt x="311" y="227"/>
                  </a:lnTo>
                  <a:lnTo>
                    <a:pt x="306" y="232"/>
                  </a:lnTo>
                  <a:lnTo>
                    <a:pt x="301" y="238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90" y="256"/>
                  </a:lnTo>
                  <a:lnTo>
                    <a:pt x="288" y="262"/>
                  </a:lnTo>
                  <a:lnTo>
                    <a:pt x="285" y="270"/>
                  </a:lnTo>
                  <a:lnTo>
                    <a:pt x="284" y="277"/>
                  </a:lnTo>
                  <a:lnTo>
                    <a:pt x="284" y="285"/>
                  </a:lnTo>
                  <a:lnTo>
                    <a:pt x="283" y="288"/>
                  </a:lnTo>
                  <a:lnTo>
                    <a:pt x="283" y="290"/>
                  </a:lnTo>
                  <a:lnTo>
                    <a:pt x="281" y="293"/>
                  </a:lnTo>
                  <a:lnTo>
                    <a:pt x="280" y="295"/>
                  </a:lnTo>
                  <a:lnTo>
                    <a:pt x="278" y="298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69" y="300"/>
                  </a:lnTo>
                  <a:lnTo>
                    <a:pt x="266" y="299"/>
                  </a:lnTo>
                  <a:lnTo>
                    <a:pt x="263" y="299"/>
                  </a:lnTo>
                  <a:lnTo>
                    <a:pt x="261" y="298"/>
                  </a:lnTo>
                  <a:lnTo>
                    <a:pt x="259" y="295"/>
                  </a:lnTo>
                  <a:lnTo>
                    <a:pt x="257" y="293"/>
                  </a:lnTo>
                  <a:lnTo>
                    <a:pt x="255" y="290"/>
                  </a:lnTo>
                  <a:lnTo>
                    <a:pt x="254" y="288"/>
                  </a:lnTo>
                  <a:lnTo>
                    <a:pt x="254" y="285"/>
                  </a:lnTo>
                  <a:lnTo>
                    <a:pt x="254" y="274"/>
                  </a:lnTo>
                  <a:lnTo>
                    <a:pt x="257" y="263"/>
                  </a:lnTo>
                  <a:lnTo>
                    <a:pt x="259" y="254"/>
                  </a:lnTo>
                  <a:lnTo>
                    <a:pt x="263" y="244"/>
                  </a:lnTo>
                  <a:lnTo>
                    <a:pt x="267" y="236"/>
                  </a:lnTo>
                  <a:lnTo>
                    <a:pt x="273" y="226"/>
                  </a:lnTo>
                  <a:lnTo>
                    <a:pt x="278" y="218"/>
                  </a:lnTo>
                  <a:lnTo>
                    <a:pt x="285" y="211"/>
                  </a:lnTo>
                  <a:lnTo>
                    <a:pt x="292" y="205"/>
                  </a:lnTo>
                  <a:lnTo>
                    <a:pt x="300" y="198"/>
                  </a:lnTo>
                  <a:lnTo>
                    <a:pt x="309" y="193"/>
                  </a:lnTo>
                  <a:lnTo>
                    <a:pt x="319" y="188"/>
                  </a:lnTo>
                  <a:lnTo>
                    <a:pt x="328" y="184"/>
                  </a:lnTo>
                  <a:lnTo>
                    <a:pt x="338" y="182"/>
                  </a:lnTo>
                  <a:lnTo>
                    <a:pt x="349" y="180"/>
                  </a:lnTo>
                  <a:lnTo>
                    <a:pt x="359" y="180"/>
                  </a:lnTo>
                  <a:lnTo>
                    <a:pt x="370" y="180"/>
                  </a:lnTo>
                  <a:lnTo>
                    <a:pt x="380" y="182"/>
                  </a:lnTo>
                  <a:lnTo>
                    <a:pt x="390" y="184"/>
                  </a:lnTo>
                  <a:lnTo>
                    <a:pt x="400" y="188"/>
                  </a:lnTo>
                  <a:lnTo>
                    <a:pt x="408" y="193"/>
                  </a:lnTo>
                  <a:lnTo>
                    <a:pt x="417" y="198"/>
                  </a:lnTo>
                  <a:lnTo>
                    <a:pt x="426" y="205"/>
                  </a:lnTo>
                  <a:lnTo>
                    <a:pt x="433" y="211"/>
                  </a:lnTo>
                  <a:lnTo>
                    <a:pt x="439" y="218"/>
                  </a:lnTo>
                  <a:lnTo>
                    <a:pt x="446" y="226"/>
                  </a:lnTo>
                  <a:lnTo>
                    <a:pt x="451" y="236"/>
                  </a:lnTo>
                  <a:lnTo>
                    <a:pt x="456" y="244"/>
                  </a:lnTo>
                  <a:lnTo>
                    <a:pt x="459" y="254"/>
                  </a:lnTo>
                  <a:lnTo>
                    <a:pt x="461" y="263"/>
                  </a:lnTo>
                  <a:lnTo>
                    <a:pt x="463" y="274"/>
                  </a:lnTo>
                  <a:lnTo>
                    <a:pt x="463" y="285"/>
                  </a:lnTo>
                  <a:lnTo>
                    <a:pt x="463" y="294"/>
                  </a:lnTo>
                  <a:lnTo>
                    <a:pt x="462" y="304"/>
                  </a:lnTo>
                  <a:lnTo>
                    <a:pt x="460" y="314"/>
                  </a:lnTo>
                  <a:lnTo>
                    <a:pt x="457" y="322"/>
                  </a:lnTo>
                  <a:lnTo>
                    <a:pt x="453" y="331"/>
                  </a:lnTo>
                  <a:lnTo>
                    <a:pt x="448" y="339"/>
                  </a:lnTo>
                  <a:lnTo>
                    <a:pt x="444" y="347"/>
                  </a:lnTo>
                  <a:lnTo>
                    <a:pt x="437" y="354"/>
                  </a:lnTo>
                  <a:lnTo>
                    <a:pt x="431" y="361"/>
                  </a:lnTo>
                  <a:lnTo>
                    <a:pt x="425" y="367"/>
                  </a:lnTo>
                  <a:lnTo>
                    <a:pt x="417" y="373"/>
                  </a:lnTo>
                  <a:lnTo>
                    <a:pt x="410" y="377"/>
                  </a:lnTo>
                  <a:lnTo>
                    <a:pt x="401" y="381"/>
                  </a:lnTo>
                  <a:lnTo>
                    <a:pt x="392" y="384"/>
                  </a:lnTo>
                  <a:lnTo>
                    <a:pt x="383" y="387"/>
                  </a:lnTo>
                  <a:lnTo>
                    <a:pt x="374" y="390"/>
                  </a:lnTo>
                  <a:close/>
                  <a:moveTo>
                    <a:pt x="359" y="576"/>
                  </a:moveTo>
                  <a:lnTo>
                    <a:pt x="352" y="576"/>
                  </a:lnTo>
                  <a:lnTo>
                    <a:pt x="344" y="574"/>
                  </a:lnTo>
                  <a:lnTo>
                    <a:pt x="338" y="569"/>
                  </a:lnTo>
                  <a:lnTo>
                    <a:pt x="332" y="565"/>
                  </a:lnTo>
                  <a:lnTo>
                    <a:pt x="328" y="560"/>
                  </a:lnTo>
                  <a:lnTo>
                    <a:pt x="324" y="553"/>
                  </a:lnTo>
                  <a:lnTo>
                    <a:pt x="322" y="546"/>
                  </a:lnTo>
                  <a:lnTo>
                    <a:pt x="322" y="538"/>
                  </a:lnTo>
                  <a:lnTo>
                    <a:pt x="322" y="532"/>
                  </a:lnTo>
                  <a:lnTo>
                    <a:pt x="324" y="524"/>
                  </a:lnTo>
                  <a:lnTo>
                    <a:pt x="328" y="518"/>
                  </a:lnTo>
                  <a:lnTo>
                    <a:pt x="332" y="513"/>
                  </a:lnTo>
                  <a:lnTo>
                    <a:pt x="338" y="508"/>
                  </a:lnTo>
                  <a:lnTo>
                    <a:pt x="344" y="504"/>
                  </a:lnTo>
                  <a:lnTo>
                    <a:pt x="352" y="502"/>
                  </a:lnTo>
                  <a:lnTo>
                    <a:pt x="359" y="501"/>
                  </a:lnTo>
                  <a:lnTo>
                    <a:pt x="367" y="502"/>
                  </a:lnTo>
                  <a:lnTo>
                    <a:pt x="373" y="504"/>
                  </a:lnTo>
                  <a:lnTo>
                    <a:pt x="380" y="508"/>
                  </a:lnTo>
                  <a:lnTo>
                    <a:pt x="385" y="513"/>
                  </a:lnTo>
                  <a:lnTo>
                    <a:pt x="390" y="518"/>
                  </a:lnTo>
                  <a:lnTo>
                    <a:pt x="393" y="524"/>
                  </a:lnTo>
                  <a:lnTo>
                    <a:pt x="396" y="532"/>
                  </a:lnTo>
                  <a:lnTo>
                    <a:pt x="397" y="538"/>
                  </a:lnTo>
                  <a:lnTo>
                    <a:pt x="396" y="546"/>
                  </a:lnTo>
                  <a:lnTo>
                    <a:pt x="393" y="553"/>
                  </a:lnTo>
                  <a:lnTo>
                    <a:pt x="390" y="560"/>
                  </a:lnTo>
                  <a:lnTo>
                    <a:pt x="385" y="565"/>
                  </a:lnTo>
                  <a:lnTo>
                    <a:pt x="380" y="569"/>
                  </a:lnTo>
                  <a:lnTo>
                    <a:pt x="373" y="574"/>
                  </a:lnTo>
                  <a:lnTo>
                    <a:pt x="367" y="576"/>
                  </a:lnTo>
                  <a:lnTo>
                    <a:pt x="359" y="576"/>
                  </a:lnTo>
                  <a:close/>
                  <a:moveTo>
                    <a:pt x="359" y="0"/>
                  </a:moveTo>
                  <a:lnTo>
                    <a:pt x="340" y="1"/>
                  </a:lnTo>
                  <a:lnTo>
                    <a:pt x="322" y="2"/>
                  </a:lnTo>
                  <a:lnTo>
                    <a:pt x="305" y="4"/>
                  </a:lnTo>
                  <a:lnTo>
                    <a:pt x="286" y="8"/>
                  </a:lnTo>
                  <a:lnTo>
                    <a:pt x="269" y="12"/>
                  </a:lnTo>
                  <a:lnTo>
                    <a:pt x="252" y="16"/>
                  </a:lnTo>
                  <a:lnTo>
                    <a:pt x="235" y="23"/>
                  </a:lnTo>
                  <a:lnTo>
                    <a:pt x="219" y="29"/>
                  </a:lnTo>
                  <a:lnTo>
                    <a:pt x="203" y="36"/>
                  </a:lnTo>
                  <a:lnTo>
                    <a:pt x="188" y="44"/>
                  </a:lnTo>
                  <a:lnTo>
                    <a:pt x="173" y="53"/>
                  </a:lnTo>
                  <a:lnTo>
                    <a:pt x="158" y="62"/>
                  </a:lnTo>
                  <a:lnTo>
                    <a:pt x="144" y="72"/>
                  </a:lnTo>
                  <a:lnTo>
                    <a:pt x="130" y="83"/>
                  </a:lnTo>
                  <a:lnTo>
                    <a:pt x="117" y="94"/>
                  </a:lnTo>
                  <a:lnTo>
                    <a:pt x="106" y="106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2" y="159"/>
                  </a:lnTo>
                  <a:lnTo>
                    <a:pt x="52" y="174"/>
                  </a:lnTo>
                  <a:lnTo>
                    <a:pt x="44" y="188"/>
                  </a:lnTo>
                  <a:lnTo>
                    <a:pt x="35" y="205"/>
                  </a:lnTo>
                  <a:lnTo>
                    <a:pt x="29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7"/>
                  </a:lnTo>
                  <a:lnTo>
                    <a:pt x="4" y="305"/>
                  </a:lnTo>
                  <a:lnTo>
                    <a:pt x="2" y="322"/>
                  </a:lnTo>
                  <a:lnTo>
                    <a:pt x="1" y="340"/>
                  </a:lnTo>
                  <a:lnTo>
                    <a:pt x="0" y="360"/>
                  </a:lnTo>
                  <a:lnTo>
                    <a:pt x="1" y="378"/>
                  </a:lnTo>
                  <a:lnTo>
                    <a:pt x="2" y="396"/>
                  </a:lnTo>
                  <a:lnTo>
                    <a:pt x="4" y="414"/>
                  </a:lnTo>
                  <a:lnTo>
                    <a:pt x="7" y="431"/>
                  </a:lnTo>
                  <a:lnTo>
                    <a:pt x="11" y="450"/>
                  </a:lnTo>
                  <a:lnTo>
                    <a:pt x="16" y="467"/>
                  </a:lnTo>
                  <a:lnTo>
                    <a:pt x="22" y="483"/>
                  </a:lnTo>
                  <a:lnTo>
                    <a:pt x="29" y="499"/>
                  </a:lnTo>
                  <a:lnTo>
                    <a:pt x="35" y="515"/>
                  </a:lnTo>
                  <a:lnTo>
                    <a:pt x="44" y="531"/>
                  </a:lnTo>
                  <a:lnTo>
                    <a:pt x="52" y="546"/>
                  </a:lnTo>
                  <a:lnTo>
                    <a:pt x="62" y="560"/>
                  </a:lnTo>
                  <a:lnTo>
                    <a:pt x="71" y="575"/>
                  </a:lnTo>
                  <a:lnTo>
                    <a:pt x="82" y="588"/>
                  </a:lnTo>
                  <a:lnTo>
                    <a:pt x="93" y="600"/>
                  </a:lnTo>
                  <a:lnTo>
                    <a:pt x="106" y="613"/>
                  </a:lnTo>
                  <a:lnTo>
                    <a:pt x="117" y="625"/>
                  </a:lnTo>
                  <a:lnTo>
                    <a:pt x="130" y="637"/>
                  </a:lnTo>
                  <a:lnTo>
                    <a:pt x="144" y="647"/>
                  </a:lnTo>
                  <a:lnTo>
                    <a:pt x="158" y="657"/>
                  </a:lnTo>
                  <a:lnTo>
                    <a:pt x="173" y="667"/>
                  </a:lnTo>
                  <a:lnTo>
                    <a:pt x="188" y="675"/>
                  </a:lnTo>
                  <a:lnTo>
                    <a:pt x="203" y="683"/>
                  </a:lnTo>
                  <a:lnTo>
                    <a:pt x="219" y="690"/>
                  </a:lnTo>
                  <a:lnTo>
                    <a:pt x="235" y="697"/>
                  </a:lnTo>
                  <a:lnTo>
                    <a:pt x="252" y="702"/>
                  </a:lnTo>
                  <a:lnTo>
                    <a:pt x="269" y="707"/>
                  </a:lnTo>
                  <a:lnTo>
                    <a:pt x="286" y="711"/>
                  </a:lnTo>
                  <a:lnTo>
                    <a:pt x="305" y="714"/>
                  </a:lnTo>
                  <a:lnTo>
                    <a:pt x="322" y="716"/>
                  </a:lnTo>
                  <a:lnTo>
                    <a:pt x="340" y="718"/>
                  </a:lnTo>
                  <a:lnTo>
                    <a:pt x="359" y="718"/>
                  </a:lnTo>
                  <a:lnTo>
                    <a:pt x="377" y="718"/>
                  </a:lnTo>
                  <a:lnTo>
                    <a:pt x="396" y="716"/>
                  </a:lnTo>
                  <a:lnTo>
                    <a:pt x="414" y="714"/>
                  </a:lnTo>
                  <a:lnTo>
                    <a:pt x="431" y="711"/>
                  </a:lnTo>
                  <a:lnTo>
                    <a:pt x="448" y="707"/>
                  </a:lnTo>
                  <a:lnTo>
                    <a:pt x="465" y="702"/>
                  </a:lnTo>
                  <a:lnTo>
                    <a:pt x="482" y="697"/>
                  </a:lnTo>
                  <a:lnTo>
                    <a:pt x="498" y="690"/>
                  </a:lnTo>
                  <a:lnTo>
                    <a:pt x="514" y="683"/>
                  </a:lnTo>
                  <a:lnTo>
                    <a:pt x="529" y="675"/>
                  </a:lnTo>
                  <a:lnTo>
                    <a:pt x="544" y="667"/>
                  </a:lnTo>
                  <a:lnTo>
                    <a:pt x="559" y="657"/>
                  </a:lnTo>
                  <a:lnTo>
                    <a:pt x="573" y="647"/>
                  </a:lnTo>
                  <a:lnTo>
                    <a:pt x="587" y="637"/>
                  </a:lnTo>
                  <a:lnTo>
                    <a:pt x="600" y="625"/>
                  </a:lnTo>
                  <a:lnTo>
                    <a:pt x="613" y="613"/>
                  </a:lnTo>
                  <a:lnTo>
                    <a:pt x="625" y="600"/>
                  </a:lnTo>
                  <a:lnTo>
                    <a:pt x="635" y="588"/>
                  </a:lnTo>
                  <a:lnTo>
                    <a:pt x="646" y="575"/>
                  </a:lnTo>
                  <a:lnTo>
                    <a:pt x="657" y="560"/>
                  </a:lnTo>
                  <a:lnTo>
                    <a:pt x="665" y="546"/>
                  </a:lnTo>
                  <a:lnTo>
                    <a:pt x="675" y="531"/>
                  </a:lnTo>
                  <a:lnTo>
                    <a:pt x="682" y="515"/>
                  </a:lnTo>
                  <a:lnTo>
                    <a:pt x="690" y="499"/>
                  </a:lnTo>
                  <a:lnTo>
                    <a:pt x="696" y="483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0" y="431"/>
                  </a:lnTo>
                  <a:lnTo>
                    <a:pt x="713" y="414"/>
                  </a:lnTo>
                  <a:lnTo>
                    <a:pt x="716" y="396"/>
                  </a:lnTo>
                  <a:lnTo>
                    <a:pt x="718" y="378"/>
                  </a:lnTo>
                  <a:lnTo>
                    <a:pt x="718" y="360"/>
                  </a:lnTo>
                  <a:lnTo>
                    <a:pt x="718" y="340"/>
                  </a:lnTo>
                  <a:lnTo>
                    <a:pt x="716" y="322"/>
                  </a:lnTo>
                  <a:lnTo>
                    <a:pt x="713" y="305"/>
                  </a:lnTo>
                  <a:lnTo>
                    <a:pt x="710" y="287"/>
                  </a:lnTo>
                  <a:lnTo>
                    <a:pt x="707" y="270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0" y="220"/>
                  </a:lnTo>
                  <a:lnTo>
                    <a:pt x="682" y="205"/>
                  </a:lnTo>
                  <a:lnTo>
                    <a:pt x="675" y="188"/>
                  </a:lnTo>
                  <a:lnTo>
                    <a:pt x="665" y="174"/>
                  </a:lnTo>
                  <a:lnTo>
                    <a:pt x="657" y="159"/>
                  </a:lnTo>
                  <a:lnTo>
                    <a:pt x="646" y="145"/>
                  </a:lnTo>
                  <a:lnTo>
                    <a:pt x="635" y="132"/>
                  </a:lnTo>
                  <a:lnTo>
                    <a:pt x="625" y="118"/>
                  </a:lnTo>
                  <a:lnTo>
                    <a:pt x="613" y="106"/>
                  </a:lnTo>
                  <a:lnTo>
                    <a:pt x="600" y="94"/>
                  </a:lnTo>
                  <a:lnTo>
                    <a:pt x="587" y="83"/>
                  </a:lnTo>
                  <a:lnTo>
                    <a:pt x="573" y="72"/>
                  </a:lnTo>
                  <a:lnTo>
                    <a:pt x="559" y="62"/>
                  </a:lnTo>
                  <a:lnTo>
                    <a:pt x="544" y="53"/>
                  </a:lnTo>
                  <a:lnTo>
                    <a:pt x="529" y="44"/>
                  </a:lnTo>
                  <a:lnTo>
                    <a:pt x="514" y="36"/>
                  </a:lnTo>
                  <a:lnTo>
                    <a:pt x="498" y="29"/>
                  </a:lnTo>
                  <a:lnTo>
                    <a:pt x="482" y="23"/>
                  </a:lnTo>
                  <a:lnTo>
                    <a:pt x="465" y="16"/>
                  </a:lnTo>
                  <a:lnTo>
                    <a:pt x="448" y="12"/>
                  </a:lnTo>
                  <a:lnTo>
                    <a:pt x="431" y="8"/>
                  </a:lnTo>
                  <a:lnTo>
                    <a:pt x="414" y="4"/>
                  </a:lnTo>
                  <a:lnTo>
                    <a:pt x="396" y="2"/>
                  </a:lnTo>
                  <a:lnTo>
                    <a:pt x="377" y="1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4371A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9"/>
            <p:cNvSpPr txBox="1"/>
            <p:nvPr/>
          </p:nvSpPr>
          <p:spPr>
            <a:xfrm>
              <a:off x="3396476" y="1897663"/>
              <a:ext cx="7095000" cy="7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Необходимость подготовки кадров для современных высокотехнологичных производств и поддерживающих их экономических процессов</a:t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39"/>
          <p:cNvSpPr txBox="1"/>
          <p:nvPr/>
        </p:nvSpPr>
        <p:spPr>
          <a:xfrm>
            <a:off x="1466593" y="1784719"/>
            <a:ext cx="5975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Необходимость привлечения дополнительных ресурсов для формирования предпрофессиональных компетенций обучающихся с учетом специфики современных высокотехнологичных производств и бизнес-процессов, требований к профессиональным и личностным качествам будущих специалистов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9"/>
          <p:cNvSpPr txBox="1"/>
          <p:nvPr/>
        </p:nvSpPr>
        <p:spPr>
          <a:xfrm>
            <a:off x="1462856" y="3726407"/>
            <a:ext cx="5979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Необходимость обучения педагогов работе с современными технологическими решениями и оборудованием; принципам и технологиям осуществления реальных проектов в  технологической и социальной сферах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39"/>
          <p:cNvPicPr preferRelativeResize="0"/>
          <p:nvPr/>
        </p:nvPicPr>
        <p:blipFill rotWithShape="1">
          <a:blip r:embed="rId3">
            <a:alphaModFix/>
          </a:blip>
          <a:srcRect b="74631" l="73759" r="2424" t="1876"/>
          <a:stretch/>
        </p:blipFill>
        <p:spPr>
          <a:xfrm>
            <a:off x="381493" y="3731149"/>
            <a:ext cx="794913" cy="81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9"/>
          <p:cNvPicPr preferRelativeResize="0"/>
          <p:nvPr/>
        </p:nvPicPr>
        <p:blipFill rotWithShape="1">
          <a:blip r:embed="rId4">
            <a:alphaModFix/>
          </a:blip>
          <a:srcRect b="51165" l="73759" r="2424" t="25344"/>
          <a:stretch/>
        </p:blipFill>
        <p:spPr>
          <a:xfrm>
            <a:off x="367116" y="1860630"/>
            <a:ext cx="794912" cy="81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9"/>
          <p:cNvPicPr preferRelativeResize="0"/>
          <p:nvPr/>
        </p:nvPicPr>
        <p:blipFill rotWithShape="1">
          <a:blip r:embed="rId5">
            <a:alphaModFix/>
          </a:blip>
          <a:srcRect b="26622" l="26141" r="49738" t="50096"/>
          <a:stretch/>
        </p:blipFill>
        <p:spPr>
          <a:xfrm>
            <a:off x="362030" y="616262"/>
            <a:ext cx="805085" cy="806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39"/>
          <p:cNvCxnSpPr/>
          <p:nvPr/>
        </p:nvCxnSpPr>
        <p:spPr>
          <a:xfrm>
            <a:off x="1278035" y="1579201"/>
            <a:ext cx="6418800" cy="0"/>
          </a:xfrm>
          <a:prstGeom prst="straightConnector1">
            <a:avLst/>
          </a:prstGeom>
          <a:noFill/>
          <a:ln cap="flat" cmpd="thickThin" w="101600">
            <a:solidFill>
              <a:srgbClr val="2D4B72">
                <a:alpha val="4392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39"/>
          <p:cNvCxnSpPr/>
          <p:nvPr/>
        </p:nvCxnSpPr>
        <p:spPr>
          <a:xfrm>
            <a:off x="1278035" y="3454734"/>
            <a:ext cx="6418800" cy="0"/>
          </a:xfrm>
          <a:prstGeom prst="straightConnector1">
            <a:avLst/>
          </a:prstGeom>
          <a:noFill/>
          <a:ln cap="flat" cmpd="thickThin" w="101600">
            <a:solidFill>
              <a:srgbClr val="2D4B72">
                <a:alpha val="4392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39"/>
          <p:cNvCxnSpPr/>
          <p:nvPr/>
        </p:nvCxnSpPr>
        <p:spPr>
          <a:xfrm>
            <a:off x="1278035" y="4899292"/>
            <a:ext cx="6418800" cy="0"/>
          </a:xfrm>
          <a:prstGeom prst="straightConnector1">
            <a:avLst/>
          </a:prstGeom>
          <a:noFill/>
          <a:ln cap="flat" cmpd="thickThin" w="101600">
            <a:solidFill>
              <a:srgbClr val="2D4B72">
                <a:alpha val="4392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/>
          <p:nvPr/>
        </p:nvSpPr>
        <p:spPr>
          <a:xfrm>
            <a:off x="5988263" y="200064"/>
            <a:ext cx="3087300" cy="119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0"/>
          <p:cNvSpPr/>
          <p:nvPr/>
        </p:nvSpPr>
        <p:spPr>
          <a:xfrm>
            <a:off x="0" y="2060927"/>
            <a:ext cx="9144000" cy="2980200"/>
          </a:xfrm>
          <a:prstGeom prst="rect">
            <a:avLst/>
          </a:prstGeom>
          <a:gradFill>
            <a:gsLst>
              <a:gs pos="0">
                <a:schemeClr val="lt1"/>
              </a:gs>
              <a:gs pos="17000">
                <a:schemeClr val="lt1"/>
              </a:gs>
              <a:gs pos="61000">
                <a:srgbClr val="ECECEC"/>
              </a:gs>
              <a:gs pos="100000">
                <a:srgbClr val="C4C4C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0"/>
          <p:cNvSpPr/>
          <p:nvPr/>
        </p:nvSpPr>
        <p:spPr>
          <a:xfrm rot="5400000">
            <a:off x="7132698" y="1438366"/>
            <a:ext cx="705300" cy="3254700"/>
          </a:xfrm>
          <a:prstGeom prst="rect">
            <a:avLst/>
          </a:prstGeom>
          <a:gradFill>
            <a:gsLst>
              <a:gs pos="0">
                <a:schemeClr val="lt1"/>
              </a:gs>
              <a:gs pos="27000">
                <a:srgbClr val="ECECEC"/>
              </a:gs>
              <a:gs pos="100000">
                <a:srgbClr val="ACC2DE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0"/>
          <p:cNvSpPr/>
          <p:nvPr/>
        </p:nvSpPr>
        <p:spPr>
          <a:xfrm rot="5400000">
            <a:off x="2330588" y="145300"/>
            <a:ext cx="1456200" cy="5252700"/>
          </a:xfrm>
          <a:prstGeom prst="rect">
            <a:avLst/>
          </a:prstGeom>
          <a:gradFill>
            <a:gsLst>
              <a:gs pos="0">
                <a:schemeClr val="lt1"/>
              </a:gs>
              <a:gs pos="27000">
                <a:srgbClr val="ECECEC"/>
              </a:gs>
              <a:gs pos="100000">
                <a:srgbClr val="ACC2DE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0"/>
          <p:cNvSpPr/>
          <p:nvPr/>
        </p:nvSpPr>
        <p:spPr>
          <a:xfrm rot="5400000">
            <a:off x="4347788" y="517136"/>
            <a:ext cx="1226400" cy="1448100"/>
          </a:xfrm>
          <a:prstGeom prst="rect">
            <a:avLst/>
          </a:prstGeom>
          <a:gradFill>
            <a:gsLst>
              <a:gs pos="0">
                <a:schemeClr val="lt1"/>
              </a:gs>
              <a:gs pos="27000">
                <a:srgbClr val="ECECEC"/>
              </a:gs>
              <a:gs pos="100000">
                <a:srgbClr val="ACC2DE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0"/>
          <p:cNvSpPr/>
          <p:nvPr/>
        </p:nvSpPr>
        <p:spPr>
          <a:xfrm>
            <a:off x="0" y="-1"/>
            <a:ext cx="9144000" cy="141000"/>
          </a:xfrm>
          <a:prstGeom prst="rect">
            <a:avLst/>
          </a:prstGeom>
          <a:solidFill>
            <a:srgbClr val="2D4B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0"/>
          <p:cNvSpPr txBox="1"/>
          <p:nvPr/>
        </p:nvSpPr>
        <p:spPr>
          <a:xfrm>
            <a:off x="6142016" y="323075"/>
            <a:ext cx="3002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Интеграция основного и дополнительного образования</a:t>
            </a:r>
            <a:endParaRPr sz="2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0" name="Google Shape;260;p40"/>
          <p:cNvSpPr txBox="1"/>
          <p:nvPr>
            <p:ph idx="12" type="sldNum"/>
          </p:nvPr>
        </p:nvSpPr>
        <p:spPr>
          <a:xfrm>
            <a:off x="678656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61" name="Google Shape;261;p40"/>
          <p:cNvSpPr/>
          <p:nvPr/>
        </p:nvSpPr>
        <p:spPr>
          <a:xfrm>
            <a:off x="223838" y="357094"/>
            <a:ext cx="5667415" cy="4566658"/>
          </a:xfrm>
          <a:custGeom>
            <a:rect b="b" l="l" r="r" t="t"/>
            <a:pathLst>
              <a:path extrusionOk="0" h="2269147" w="2816107">
                <a:moveTo>
                  <a:pt x="2374594" y="1767196"/>
                </a:moveTo>
                <a:cubicBezTo>
                  <a:pt x="2370386" y="1767196"/>
                  <a:pt x="2366974" y="1770608"/>
                  <a:pt x="2366974" y="1774816"/>
                </a:cubicBezTo>
                <a:lnTo>
                  <a:pt x="2366974" y="1805295"/>
                </a:lnTo>
                <a:cubicBezTo>
                  <a:pt x="2366974" y="1809503"/>
                  <a:pt x="2370386" y="1812915"/>
                  <a:pt x="2374594" y="1812915"/>
                </a:cubicBezTo>
                <a:lnTo>
                  <a:pt x="2582510" y="1812915"/>
                </a:lnTo>
                <a:cubicBezTo>
                  <a:pt x="2586718" y="1812915"/>
                  <a:pt x="2590130" y="1809503"/>
                  <a:pt x="2590130" y="1805295"/>
                </a:cubicBezTo>
                <a:lnTo>
                  <a:pt x="2590130" y="1774816"/>
                </a:lnTo>
                <a:cubicBezTo>
                  <a:pt x="2590130" y="1770608"/>
                  <a:pt x="2586718" y="1767196"/>
                  <a:pt x="2582510" y="1767196"/>
                </a:cubicBezTo>
                <a:close/>
                <a:moveTo>
                  <a:pt x="103479" y="109814"/>
                </a:moveTo>
                <a:lnTo>
                  <a:pt x="103479" y="1589142"/>
                </a:lnTo>
                <a:lnTo>
                  <a:pt x="2713684" y="1589142"/>
                </a:lnTo>
                <a:lnTo>
                  <a:pt x="2713684" y="109814"/>
                </a:lnTo>
                <a:close/>
                <a:moveTo>
                  <a:pt x="54654" y="0"/>
                </a:moveTo>
                <a:lnTo>
                  <a:pt x="2761453" y="0"/>
                </a:lnTo>
                <a:lnTo>
                  <a:pt x="2766998" y="264"/>
                </a:lnTo>
                <a:lnTo>
                  <a:pt x="2772279" y="1320"/>
                </a:lnTo>
                <a:lnTo>
                  <a:pt x="2777559" y="2376"/>
                </a:lnTo>
                <a:lnTo>
                  <a:pt x="2782576" y="4224"/>
                </a:lnTo>
                <a:lnTo>
                  <a:pt x="2787328" y="6599"/>
                </a:lnTo>
                <a:lnTo>
                  <a:pt x="2792081" y="9503"/>
                </a:lnTo>
                <a:lnTo>
                  <a:pt x="2796305" y="12407"/>
                </a:lnTo>
                <a:lnTo>
                  <a:pt x="2800001" y="16103"/>
                </a:lnTo>
                <a:lnTo>
                  <a:pt x="2803698" y="19798"/>
                </a:lnTo>
                <a:lnTo>
                  <a:pt x="2806602" y="24022"/>
                </a:lnTo>
                <a:lnTo>
                  <a:pt x="2809506" y="28774"/>
                </a:lnTo>
                <a:lnTo>
                  <a:pt x="2811883" y="33525"/>
                </a:lnTo>
                <a:lnTo>
                  <a:pt x="2813731" y="38541"/>
                </a:lnTo>
                <a:lnTo>
                  <a:pt x="2814787" y="43820"/>
                </a:lnTo>
                <a:lnTo>
                  <a:pt x="2815843" y="49100"/>
                </a:lnTo>
                <a:lnTo>
                  <a:pt x="2816107" y="54643"/>
                </a:lnTo>
                <a:lnTo>
                  <a:pt x="2816107" y="1593683"/>
                </a:lnTo>
                <a:lnTo>
                  <a:pt x="2816107" y="1698957"/>
                </a:lnTo>
                <a:lnTo>
                  <a:pt x="2816107" y="1897739"/>
                </a:lnTo>
                <a:lnTo>
                  <a:pt x="2815843" y="1903282"/>
                </a:lnTo>
                <a:lnTo>
                  <a:pt x="2814787" y="1908825"/>
                </a:lnTo>
                <a:lnTo>
                  <a:pt x="2813731" y="1913840"/>
                </a:lnTo>
                <a:lnTo>
                  <a:pt x="2811883" y="1918855"/>
                </a:lnTo>
                <a:lnTo>
                  <a:pt x="2809506" y="1923605"/>
                </a:lnTo>
                <a:lnTo>
                  <a:pt x="2806602" y="1928356"/>
                </a:lnTo>
                <a:lnTo>
                  <a:pt x="2803698" y="1932316"/>
                </a:lnTo>
                <a:lnTo>
                  <a:pt x="2800001" y="1936275"/>
                </a:lnTo>
                <a:lnTo>
                  <a:pt x="2796305" y="1939970"/>
                </a:lnTo>
                <a:lnTo>
                  <a:pt x="2792081" y="1942873"/>
                </a:lnTo>
                <a:lnTo>
                  <a:pt x="2787328" y="1945777"/>
                </a:lnTo>
                <a:lnTo>
                  <a:pt x="2782576" y="1948152"/>
                </a:lnTo>
                <a:lnTo>
                  <a:pt x="2777559" y="1950000"/>
                </a:lnTo>
                <a:lnTo>
                  <a:pt x="2772279" y="1951319"/>
                </a:lnTo>
                <a:lnTo>
                  <a:pt x="2766998" y="1952111"/>
                </a:lnTo>
                <a:lnTo>
                  <a:pt x="2761453" y="1952375"/>
                </a:lnTo>
                <a:lnTo>
                  <a:pt x="1733074" y="1952375"/>
                </a:lnTo>
                <a:lnTo>
                  <a:pt x="1732918" y="1969244"/>
                </a:lnTo>
                <a:lnTo>
                  <a:pt x="1732391" y="1997201"/>
                </a:lnTo>
                <a:lnTo>
                  <a:pt x="1731336" y="2024367"/>
                </a:lnTo>
                <a:lnTo>
                  <a:pt x="1731072" y="2051269"/>
                </a:lnTo>
                <a:lnTo>
                  <a:pt x="1731072" y="2064193"/>
                </a:lnTo>
                <a:lnTo>
                  <a:pt x="1731336" y="2076853"/>
                </a:lnTo>
                <a:lnTo>
                  <a:pt x="1731600" y="2089513"/>
                </a:lnTo>
                <a:lnTo>
                  <a:pt x="1732654" y="2101645"/>
                </a:lnTo>
                <a:lnTo>
                  <a:pt x="1733973" y="2113250"/>
                </a:lnTo>
                <a:lnTo>
                  <a:pt x="1735291" y="2124855"/>
                </a:lnTo>
                <a:lnTo>
                  <a:pt x="1737401" y="2135932"/>
                </a:lnTo>
                <a:lnTo>
                  <a:pt x="1740038" y="2146482"/>
                </a:lnTo>
                <a:lnTo>
                  <a:pt x="1742938" y="2157032"/>
                </a:lnTo>
                <a:lnTo>
                  <a:pt x="1746630" y="2166791"/>
                </a:lnTo>
                <a:lnTo>
                  <a:pt x="1750849" y="2176022"/>
                </a:lnTo>
                <a:lnTo>
                  <a:pt x="1756122" y="2184726"/>
                </a:lnTo>
                <a:lnTo>
                  <a:pt x="1761924" y="2193429"/>
                </a:lnTo>
                <a:lnTo>
                  <a:pt x="1768779" y="2200814"/>
                </a:lnTo>
                <a:lnTo>
                  <a:pt x="1775899" y="2208199"/>
                </a:lnTo>
                <a:lnTo>
                  <a:pt x="1784337" y="2214793"/>
                </a:lnTo>
                <a:lnTo>
                  <a:pt x="1793566" y="2220859"/>
                </a:lnTo>
                <a:lnTo>
                  <a:pt x="1804113" y="2225870"/>
                </a:lnTo>
                <a:lnTo>
                  <a:pt x="1815452" y="2230881"/>
                </a:lnTo>
                <a:lnTo>
                  <a:pt x="1827581" y="2234838"/>
                </a:lnTo>
                <a:lnTo>
                  <a:pt x="1841029" y="2238266"/>
                </a:lnTo>
                <a:lnTo>
                  <a:pt x="1856060" y="2240640"/>
                </a:lnTo>
                <a:lnTo>
                  <a:pt x="1865085" y="2241693"/>
                </a:lnTo>
                <a:lnTo>
                  <a:pt x="1881633" y="2241693"/>
                </a:lnTo>
                <a:lnTo>
                  <a:pt x="1884272" y="2242216"/>
                </a:lnTo>
                <a:lnTo>
                  <a:pt x="1886647" y="2243000"/>
                </a:lnTo>
                <a:lnTo>
                  <a:pt x="1888134" y="2243737"/>
                </a:lnTo>
                <a:lnTo>
                  <a:pt x="1889020" y="2243805"/>
                </a:lnTo>
                <a:lnTo>
                  <a:pt x="1888272" y="2243805"/>
                </a:lnTo>
                <a:lnTo>
                  <a:pt x="1889286" y="2244308"/>
                </a:lnTo>
                <a:lnTo>
                  <a:pt x="1891398" y="2245615"/>
                </a:lnTo>
                <a:lnTo>
                  <a:pt x="1892981" y="2247968"/>
                </a:lnTo>
                <a:lnTo>
                  <a:pt x="1894037" y="2250321"/>
                </a:lnTo>
                <a:lnTo>
                  <a:pt x="1895092" y="2252675"/>
                </a:lnTo>
                <a:lnTo>
                  <a:pt x="1895356" y="2255551"/>
                </a:lnTo>
                <a:lnTo>
                  <a:pt x="1895092" y="2258165"/>
                </a:lnTo>
                <a:lnTo>
                  <a:pt x="1894037" y="2260780"/>
                </a:lnTo>
                <a:lnTo>
                  <a:pt x="1892981" y="2262872"/>
                </a:lnTo>
                <a:lnTo>
                  <a:pt x="1891398" y="2265225"/>
                </a:lnTo>
                <a:lnTo>
                  <a:pt x="1889286" y="2266532"/>
                </a:lnTo>
                <a:lnTo>
                  <a:pt x="1886647" y="2267840"/>
                </a:lnTo>
                <a:lnTo>
                  <a:pt x="1884272" y="2268624"/>
                </a:lnTo>
                <a:lnTo>
                  <a:pt x="1881633" y="2269147"/>
                </a:lnTo>
                <a:lnTo>
                  <a:pt x="940019" y="2269147"/>
                </a:lnTo>
                <a:lnTo>
                  <a:pt x="937116" y="2268624"/>
                </a:lnTo>
                <a:lnTo>
                  <a:pt x="934477" y="2267840"/>
                </a:lnTo>
                <a:lnTo>
                  <a:pt x="932366" y="2266532"/>
                </a:lnTo>
                <a:lnTo>
                  <a:pt x="930255" y="2265225"/>
                </a:lnTo>
                <a:lnTo>
                  <a:pt x="928407" y="2262872"/>
                </a:lnTo>
                <a:lnTo>
                  <a:pt x="927088" y="2260780"/>
                </a:lnTo>
                <a:lnTo>
                  <a:pt x="926560" y="2258165"/>
                </a:lnTo>
                <a:lnTo>
                  <a:pt x="926032" y="2255551"/>
                </a:lnTo>
                <a:lnTo>
                  <a:pt x="926560" y="2252675"/>
                </a:lnTo>
                <a:lnTo>
                  <a:pt x="927088" y="2250321"/>
                </a:lnTo>
                <a:lnTo>
                  <a:pt x="928407" y="2247968"/>
                </a:lnTo>
                <a:lnTo>
                  <a:pt x="930255" y="2245615"/>
                </a:lnTo>
                <a:lnTo>
                  <a:pt x="932366" y="2244308"/>
                </a:lnTo>
                <a:lnTo>
                  <a:pt x="933178" y="2243805"/>
                </a:lnTo>
                <a:lnTo>
                  <a:pt x="932367" y="2243805"/>
                </a:lnTo>
                <a:lnTo>
                  <a:pt x="933291" y="2243735"/>
                </a:lnTo>
                <a:lnTo>
                  <a:pt x="934477" y="2243000"/>
                </a:lnTo>
                <a:lnTo>
                  <a:pt x="937116" y="2242216"/>
                </a:lnTo>
                <a:lnTo>
                  <a:pt x="940019" y="2241693"/>
                </a:lnTo>
                <a:lnTo>
                  <a:pt x="956681" y="2241693"/>
                </a:lnTo>
                <a:lnTo>
                  <a:pt x="965855" y="2240640"/>
                </a:lnTo>
                <a:lnTo>
                  <a:pt x="980358" y="2238266"/>
                </a:lnTo>
                <a:lnTo>
                  <a:pt x="993806" y="2234838"/>
                </a:lnTo>
                <a:lnTo>
                  <a:pt x="1006463" y="2230881"/>
                </a:lnTo>
                <a:lnTo>
                  <a:pt x="1017538" y="2225870"/>
                </a:lnTo>
                <a:lnTo>
                  <a:pt x="1028085" y="2220859"/>
                </a:lnTo>
                <a:lnTo>
                  <a:pt x="1037314" y="2214793"/>
                </a:lnTo>
                <a:lnTo>
                  <a:pt x="1045489" y="2208199"/>
                </a:lnTo>
                <a:lnTo>
                  <a:pt x="1053135" y="2200814"/>
                </a:lnTo>
                <a:lnTo>
                  <a:pt x="1059464" y="2193429"/>
                </a:lnTo>
                <a:lnTo>
                  <a:pt x="1065265" y="2184726"/>
                </a:lnTo>
                <a:lnTo>
                  <a:pt x="1070539" y="2176022"/>
                </a:lnTo>
                <a:lnTo>
                  <a:pt x="1074758" y="2166791"/>
                </a:lnTo>
                <a:lnTo>
                  <a:pt x="1078449" y="2157032"/>
                </a:lnTo>
                <a:lnTo>
                  <a:pt x="1081877" y="2146482"/>
                </a:lnTo>
                <a:lnTo>
                  <a:pt x="1084250" y="2135932"/>
                </a:lnTo>
                <a:lnTo>
                  <a:pt x="1086360" y="2124855"/>
                </a:lnTo>
                <a:lnTo>
                  <a:pt x="1087942" y="2113250"/>
                </a:lnTo>
                <a:lnTo>
                  <a:pt x="1088997" y="2101645"/>
                </a:lnTo>
                <a:lnTo>
                  <a:pt x="1089788" y="2089513"/>
                </a:lnTo>
                <a:lnTo>
                  <a:pt x="1090315" y="2076853"/>
                </a:lnTo>
                <a:lnTo>
                  <a:pt x="1090579" y="2064193"/>
                </a:lnTo>
                <a:lnTo>
                  <a:pt x="1090579" y="2051269"/>
                </a:lnTo>
                <a:lnTo>
                  <a:pt x="1090052" y="2024367"/>
                </a:lnTo>
                <a:lnTo>
                  <a:pt x="1088997" y="1997201"/>
                </a:lnTo>
                <a:lnTo>
                  <a:pt x="1088469" y="1969244"/>
                </a:lnTo>
                <a:lnTo>
                  <a:pt x="1088313" y="1952375"/>
                </a:lnTo>
                <a:lnTo>
                  <a:pt x="54654" y="1952375"/>
                </a:lnTo>
                <a:lnTo>
                  <a:pt x="49109" y="1952111"/>
                </a:lnTo>
                <a:lnTo>
                  <a:pt x="43565" y="1951319"/>
                </a:lnTo>
                <a:lnTo>
                  <a:pt x="38548" y="1950000"/>
                </a:lnTo>
                <a:lnTo>
                  <a:pt x="33267" y="1948152"/>
                </a:lnTo>
                <a:lnTo>
                  <a:pt x="28515" y="1945777"/>
                </a:lnTo>
                <a:lnTo>
                  <a:pt x="24027" y="1942873"/>
                </a:lnTo>
                <a:lnTo>
                  <a:pt x="19802" y="1939970"/>
                </a:lnTo>
                <a:lnTo>
                  <a:pt x="15842" y="1936275"/>
                </a:lnTo>
                <a:lnTo>
                  <a:pt x="12409" y="1932316"/>
                </a:lnTo>
                <a:lnTo>
                  <a:pt x="8977" y="1928356"/>
                </a:lnTo>
                <a:lnTo>
                  <a:pt x="6337" y="1923605"/>
                </a:lnTo>
                <a:lnTo>
                  <a:pt x="4225" y="1918855"/>
                </a:lnTo>
                <a:lnTo>
                  <a:pt x="2376" y="1913840"/>
                </a:lnTo>
                <a:lnTo>
                  <a:pt x="792" y="1908825"/>
                </a:lnTo>
                <a:lnTo>
                  <a:pt x="264" y="1903282"/>
                </a:lnTo>
                <a:lnTo>
                  <a:pt x="0" y="1897739"/>
                </a:lnTo>
                <a:lnTo>
                  <a:pt x="0" y="1698957"/>
                </a:lnTo>
                <a:lnTo>
                  <a:pt x="0" y="1593683"/>
                </a:lnTo>
                <a:lnTo>
                  <a:pt x="0" y="54643"/>
                </a:lnTo>
                <a:lnTo>
                  <a:pt x="264" y="49100"/>
                </a:lnTo>
                <a:lnTo>
                  <a:pt x="792" y="43820"/>
                </a:lnTo>
                <a:lnTo>
                  <a:pt x="2376" y="38541"/>
                </a:lnTo>
                <a:lnTo>
                  <a:pt x="4225" y="33525"/>
                </a:lnTo>
                <a:lnTo>
                  <a:pt x="6337" y="28774"/>
                </a:lnTo>
                <a:lnTo>
                  <a:pt x="8977" y="24022"/>
                </a:lnTo>
                <a:lnTo>
                  <a:pt x="12409" y="19798"/>
                </a:lnTo>
                <a:lnTo>
                  <a:pt x="15842" y="16103"/>
                </a:lnTo>
                <a:lnTo>
                  <a:pt x="19802" y="12407"/>
                </a:lnTo>
                <a:lnTo>
                  <a:pt x="24027" y="9503"/>
                </a:lnTo>
                <a:lnTo>
                  <a:pt x="28515" y="6599"/>
                </a:lnTo>
                <a:lnTo>
                  <a:pt x="33267" y="4224"/>
                </a:lnTo>
                <a:lnTo>
                  <a:pt x="38548" y="2376"/>
                </a:lnTo>
                <a:lnTo>
                  <a:pt x="43565" y="1320"/>
                </a:lnTo>
                <a:lnTo>
                  <a:pt x="49109" y="264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40"/>
          <p:cNvCxnSpPr/>
          <p:nvPr/>
        </p:nvCxnSpPr>
        <p:spPr>
          <a:xfrm>
            <a:off x="223838" y="250744"/>
            <a:ext cx="5612400" cy="0"/>
          </a:xfrm>
          <a:prstGeom prst="straightConnector1">
            <a:avLst/>
          </a:prstGeom>
          <a:noFill/>
          <a:ln cap="flat" cmpd="thickThin" w="101600">
            <a:solidFill>
              <a:srgbClr val="2D4B72">
                <a:alpha val="4392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3" name="Google Shape;263;p40"/>
          <p:cNvSpPr/>
          <p:nvPr/>
        </p:nvSpPr>
        <p:spPr>
          <a:xfrm>
            <a:off x="3186347" y="1826187"/>
            <a:ext cx="3200100" cy="86010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F7F9FC"/>
              </a:gs>
              <a:gs pos="15000">
                <a:srgbClr val="F7F9FC"/>
              </a:gs>
              <a:gs pos="74000">
                <a:srgbClr val="C0D1E6"/>
              </a:gs>
              <a:gs pos="83000">
                <a:srgbClr val="C0D1E6"/>
              </a:gs>
              <a:gs pos="100000">
                <a:srgbClr val="D5E0EE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2D4B72"/>
                </a:solidFill>
                <a:latin typeface="Calibri"/>
                <a:ea typeface="Calibri"/>
                <a:cs typeface="Calibri"/>
                <a:sym typeface="Calibri"/>
              </a:rPr>
              <a:t>Обновление содержания программ внеурочной деятельности (ВУД) </a:t>
            </a:r>
            <a:endParaRPr sz="1100"/>
          </a:p>
        </p:txBody>
      </p:sp>
      <p:sp>
        <p:nvSpPr>
          <p:cNvPr id="264" name="Google Shape;264;p40"/>
          <p:cNvSpPr/>
          <p:nvPr/>
        </p:nvSpPr>
        <p:spPr>
          <a:xfrm flipH="1">
            <a:off x="5963999" y="1392748"/>
            <a:ext cx="3180000" cy="86010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ACC2DE"/>
              </a:gs>
              <a:gs pos="23000">
                <a:srgbClr val="5C88BF"/>
              </a:gs>
              <a:gs pos="69000">
                <a:srgbClr val="4371AB"/>
              </a:gs>
              <a:gs pos="97000">
                <a:srgbClr val="3F6AA0"/>
              </a:gs>
              <a:gs pos="100000">
                <a:srgbClr val="3F6AA0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Обновление содержания программ дополнительного образования, синхронизация их с модулями и программами ВУД</a:t>
            </a:r>
            <a:endParaRPr sz="1100"/>
          </a:p>
        </p:txBody>
      </p:sp>
      <p:sp>
        <p:nvSpPr>
          <p:cNvPr id="265" name="Google Shape;265;p40"/>
          <p:cNvSpPr txBox="1"/>
          <p:nvPr/>
        </p:nvSpPr>
        <p:spPr>
          <a:xfrm>
            <a:off x="4396847" y="811160"/>
            <a:ext cx="1137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Модули в учебных предметах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6" name="Google Shape;266;p40"/>
          <p:cNvCxnSpPr/>
          <p:nvPr/>
        </p:nvCxnSpPr>
        <p:spPr>
          <a:xfrm>
            <a:off x="432487" y="3699104"/>
            <a:ext cx="5252700" cy="0"/>
          </a:xfrm>
          <a:prstGeom prst="straightConnector1">
            <a:avLst/>
          </a:prstGeom>
          <a:noFill/>
          <a:ln cap="flat" cmpd="thickThin" w="101600">
            <a:solidFill>
              <a:srgbClr val="2D4B72">
                <a:alpha val="4392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7" name="Google Shape;267;p40"/>
          <p:cNvSpPr txBox="1"/>
          <p:nvPr/>
        </p:nvSpPr>
        <p:spPr>
          <a:xfrm>
            <a:off x="581496" y="2579369"/>
            <a:ext cx="1959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Обновление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содержания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практических работ учебных предметов: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0"/>
          <p:cNvSpPr/>
          <p:nvPr/>
        </p:nvSpPr>
        <p:spPr>
          <a:xfrm>
            <a:off x="1280576" y="2089797"/>
            <a:ext cx="1682400" cy="233700"/>
          </a:xfrm>
          <a:prstGeom prst="parallelogram">
            <a:avLst>
              <a:gd fmla="val 25000" name="adj"/>
            </a:avLst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769BC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D4B72"/>
                </a:solidFill>
                <a:latin typeface="Calibri"/>
                <a:ea typeface="Calibri"/>
                <a:cs typeface="Calibri"/>
                <a:sym typeface="Calibri"/>
              </a:rPr>
              <a:t>«Технология» </a:t>
            </a:r>
            <a:endParaRPr sz="1100">
              <a:solidFill>
                <a:srgbClr val="2D4B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0"/>
          <p:cNvSpPr/>
          <p:nvPr/>
        </p:nvSpPr>
        <p:spPr>
          <a:xfrm>
            <a:off x="1675047" y="2370300"/>
            <a:ext cx="1682400" cy="233700"/>
          </a:xfrm>
          <a:prstGeom prst="parallelogram">
            <a:avLst>
              <a:gd fmla="val 25000" name="adj"/>
            </a:avLst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769BC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D4B72"/>
                </a:solidFill>
                <a:latin typeface="Calibri"/>
                <a:ea typeface="Calibri"/>
                <a:cs typeface="Calibri"/>
                <a:sym typeface="Calibri"/>
              </a:rPr>
              <a:t>«Информатика» </a:t>
            </a:r>
            <a:endParaRPr sz="1100">
              <a:solidFill>
                <a:srgbClr val="2D4B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0"/>
          <p:cNvSpPr/>
          <p:nvPr/>
        </p:nvSpPr>
        <p:spPr>
          <a:xfrm>
            <a:off x="1950079" y="2649088"/>
            <a:ext cx="1682400" cy="233700"/>
          </a:xfrm>
          <a:prstGeom prst="parallelogram">
            <a:avLst>
              <a:gd fmla="val 25000" name="adj"/>
            </a:avLst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769BC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D4B72"/>
                </a:solidFill>
                <a:latin typeface="Calibri"/>
                <a:ea typeface="Calibri"/>
                <a:cs typeface="Calibri"/>
                <a:sym typeface="Calibri"/>
              </a:rPr>
              <a:t>«Физика» </a:t>
            </a:r>
            <a:endParaRPr sz="1100">
              <a:solidFill>
                <a:srgbClr val="2D4B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0"/>
          <p:cNvSpPr/>
          <p:nvPr/>
        </p:nvSpPr>
        <p:spPr>
          <a:xfrm>
            <a:off x="2293138" y="2932753"/>
            <a:ext cx="1682400" cy="233700"/>
          </a:xfrm>
          <a:prstGeom prst="parallelogram">
            <a:avLst>
              <a:gd fmla="val 25000" name="adj"/>
            </a:avLst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769BC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D4B72"/>
                </a:solidFill>
                <a:latin typeface="Calibri"/>
                <a:ea typeface="Calibri"/>
                <a:cs typeface="Calibri"/>
                <a:sym typeface="Calibri"/>
              </a:rPr>
              <a:t>«Экономика» </a:t>
            </a:r>
            <a:endParaRPr sz="1100">
              <a:solidFill>
                <a:srgbClr val="2D4B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0"/>
          <p:cNvSpPr/>
          <p:nvPr/>
        </p:nvSpPr>
        <p:spPr>
          <a:xfrm>
            <a:off x="2497552" y="3219798"/>
            <a:ext cx="1682400" cy="233700"/>
          </a:xfrm>
          <a:prstGeom prst="parallelogram">
            <a:avLst>
              <a:gd fmla="val 25000" name="adj"/>
            </a:avLst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769BC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D4B72"/>
                </a:solidFill>
                <a:latin typeface="Calibri"/>
                <a:ea typeface="Calibri"/>
                <a:cs typeface="Calibri"/>
                <a:sym typeface="Calibri"/>
              </a:rPr>
              <a:t>«Обществознание» </a:t>
            </a:r>
            <a:endParaRPr sz="1100">
              <a:solidFill>
                <a:srgbClr val="2D4B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0"/>
          <p:cNvSpPr txBox="1"/>
          <p:nvPr/>
        </p:nvSpPr>
        <p:spPr>
          <a:xfrm>
            <a:off x="5994808" y="2764023"/>
            <a:ext cx="2709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Реализация дополнительных общеобразовательных программ в сетевой форме: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0"/>
          <p:cNvSpPr/>
          <p:nvPr/>
        </p:nvSpPr>
        <p:spPr>
          <a:xfrm>
            <a:off x="509950" y="1427754"/>
            <a:ext cx="3727080" cy="526824"/>
          </a:xfrm>
          <a:prstGeom prst="flowChartDocument">
            <a:avLst/>
          </a:prstGeom>
          <a:gradFill>
            <a:gsLst>
              <a:gs pos="0">
                <a:srgbClr val="5C88BF"/>
              </a:gs>
              <a:gs pos="23000">
                <a:srgbClr val="5C88BF"/>
              </a:gs>
              <a:gs pos="69000">
                <a:srgbClr val="4371AB"/>
              </a:gs>
              <a:gs pos="97000">
                <a:srgbClr val="3F6AA0"/>
              </a:gs>
              <a:gs pos="100000">
                <a:srgbClr val="3F6AA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«Информационные технологии в бизнес-процессах», 10 профильный социально-экономический класс, Экономика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0"/>
          <p:cNvSpPr/>
          <p:nvPr/>
        </p:nvSpPr>
        <p:spPr>
          <a:xfrm>
            <a:off x="509950" y="1023137"/>
            <a:ext cx="3727080" cy="509436"/>
          </a:xfrm>
          <a:prstGeom prst="flowChartDocument">
            <a:avLst/>
          </a:prstGeom>
          <a:solidFill>
            <a:srgbClr val="2D4B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«Компьютерная графика.Черчение»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 – 9 классы, Технология</a:t>
            </a: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509950" y="632962"/>
            <a:ext cx="3727080" cy="509436"/>
          </a:xfrm>
          <a:prstGeom prst="flowChartDocument">
            <a:avLst/>
          </a:prstGeom>
          <a:gradFill>
            <a:gsLst>
              <a:gs pos="0">
                <a:srgbClr val="5C88BF"/>
              </a:gs>
              <a:gs pos="23000">
                <a:srgbClr val="5C88BF"/>
              </a:gs>
              <a:gs pos="69000">
                <a:srgbClr val="4371AB"/>
              </a:gs>
              <a:gs pos="97000">
                <a:srgbClr val="3F6AA0"/>
              </a:gs>
              <a:gs pos="100000">
                <a:srgbClr val="3F6AA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«Робототехника»,  «3D-моделирование, прототипирование, макетирование», 5 – 7 классы, Технология</a:t>
            </a:r>
            <a:endParaRPr sz="1100"/>
          </a:p>
        </p:txBody>
      </p:sp>
      <p:sp>
        <p:nvSpPr>
          <p:cNvPr id="277" name="Google Shape;277;p40"/>
          <p:cNvSpPr/>
          <p:nvPr/>
        </p:nvSpPr>
        <p:spPr>
          <a:xfrm>
            <a:off x="5885296" y="3418545"/>
            <a:ext cx="1524900" cy="1203900"/>
          </a:xfrm>
          <a:prstGeom prst="rect">
            <a:avLst/>
          </a:prstGeom>
          <a:gradFill>
            <a:gsLst>
              <a:gs pos="0">
                <a:srgbClr val="F4F4F4"/>
              </a:gs>
              <a:gs pos="50000">
                <a:srgbClr val="ECECEC"/>
              </a:gs>
              <a:gs pos="100000">
                <a:srgbClr val="ACC2DE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Основы роботехники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Творческая роботехника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Проектная роботехника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3D-моделирование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0"/>
          <p:cNvSpPr/>
          <p:nvPr/>
        </p:nvSpPr>
        <p:spPr>
          <a:xfrm>
            <a:off x="7469212" y="3418546"/>
            <a:ext cx="1524900" cy="1203900"/>
          </a:xfrm>
          <a:prstGeom prst="rect">
            <a:avLst/>
          </a:prstGeom>
          <a:gradFill>
            <a:gsLst>
              <a:gs pos="0">
                <a:srgbClr val="F4F4F4"/>
              </a:gs>
              <a:gs pos="50000">
                <a:srgbClr val="ECECEC"/>
              </a:gs>
              <a:gs pos="100000">
                <a:srgbClr val="ACC2DE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Основы деловых коммуникаций,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Учебная фирма,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«Основы  предпринимательства»,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«Управление проектами»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/>
          <p:nvPr/>
        </p:nvSpPr>
        <p:spPr>
          <a:xfrm>
            <a:off x="3608450" y="4020300"/>
            <a:ext cx="5535600" cy="112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1"/>
          <p:cNvSpPr/>
          <p:nvPr/>
        </p:nvSpPr>
        <p:spPr>
          <a:xfrm>
            <a:off x="3608450" y="2968250"/>
            <a:ext cx="5535600" cy="54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1"/>
          <p:cNvSpPr/>
          <p:nvPr/>
        </p:nvSpPr>
        <p:spPr>
          <a:xfrm>
            <a:off x="3608450" y="1513225"/>
            <a:ext cx="5535600" cy="54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1"/>
          <p:cNvSpPr/>
          <p:nvPr/>
        </p:nvSpPr>
        <p:spPr>
          <a:xfrm rot="3597938">
            <a:off x="-2009786" y="1369770"/>
            <a:ext cx="8535733" cy="5283688"/>
          </a:xfrm>
          <a:prstGeom prst="rect">
            <a:avLst/>
          </a:prstGeom>
          <a:solidFill>
            <a:srgbClr val="2D58AC"/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1"/>
          <p:cNvSpPr/>
          <p:nvPr/>
        </p:nvSpPr>
        <p:spPr>
          <a:xfrm>
            <a:off x="5185100" y="4466925"/>
            <a:ext cx="793750" cy="687388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88" name="Google Shape;288;p41"/>
          <p:cNvSpPr txBox="1"/>
          <p:nvPr>
            <p:ph idx="12" type="sldNum"/>
          </p:nvPr>
        </p:nvSpPr>
        <p:spPr>
          <a:xfrm>
            <a:off x="7060516" y="4757102"/>
            <a:ext cx="8487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rmAutofit fontScale="92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9" name="Google Shape;289;p41"/>
          <p:cNvSpPr/>
          <p:nvPr/>
        </p:nvSpPr>
        <p:spPr>
          <a:xfrm>
            <a:off x="336362" y="483073"/>
            <a:ext cx="39402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Основная идея </a:t>
            </a:r>
            <a:endParaRPr b="1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проекта</a:t>
            </a:r>
            <a:endParaRPr b="1"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1"/>
          <p:cNvSpPr/>
          <p:nvPr/>
        </p:nvSpPr>
        <p:spPr>
          <a:xfrm>
            <a:off x="336352" y="1705656"/>
            <a:ext cx="4824300" cy="24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создание специально 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оборудованного пространства -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Центра 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предпрофессиональных компетенций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1"/>
          <p:cNvSpPr txBox="1"/>
          <p:nvPr/>
        </p:nvSpPr>
        <p:spPr>
          <a:xfrm>
            <a:off x="7819005" y="4749258"/>
            <a:ext cx="8487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ru" sz="1200" u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‹#›</a:t>
            </a:fld>
            <a:endParaRPr b="0" sz="1200" u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2" name="Google Shape;292;p41"/>
          <p:cNvSpPr/>
          <p:nvPr/>
        </p:nvSpPr>
        <p:spPr>
          <a:xfrm>
            <a:off x="5369025" y="163250"/>
            <a:ext cx="3774900" cy="4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❑"/>
            </a:pPr>
            <a:r>
              <a:rPr b="1" lang="ru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Обновление образовательных программ учебной и внеурочной деятельности в гуманитарно-технологическом направлении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❑"/>
            </a:pPr>
            <a:r>
              <a:rPr b="1" lang="ru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Предпрофессиональные практики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❑"/>
            </a:pPr>
            <a:r>
              <a:rPr b="1" lang="ru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Первичное погружение в технологические процессы современного производства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❑"/>
            </a:pPr>
            <a:r>
              <a:rPr b="1" lang="ru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Проектная деятельность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❑"/>
            </a:pPr>
            <a:r>
              <a:rPr b="1" lang="ru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Бизнес-моделирование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600"/>
              <a:buFont typeface="Noto Sans Symbols"/>
              <a:buChar char="❑"/>
            </a:pPr>
            <a:r>
              <a:rPr b="1" lang="ru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Разработка и реализация реальных проектов в технологической и социальных сферах</a:t>
            </a:r>
            <a:endParaRPr sz="1000"/>
          </a:p>
        </p:txBody>
      </p:sp>
      <p:grpSp>
        <p:nvGrpSpPr>
          <p:cNvPr id="293" name="Google Shape;293;p41"/>
          <p:cNvGrpSpPr/>
          <p:nvPr/>
        </p:nvGrpSpPr>
        <p:grpSpPr>
          <a:xfrm>
            <a:off x="2414781" y="3477495"/>
            <a:ext cx="2331205" cy="1313695"/>
            <a:chOff x="2401424" y="1471841"/>
            <a:chExt cx="2637706" cy="1678200"/>
          </a:xfrm>
        </p:grpSpPr>
        <p:sp>
          <p:nvSpPr>
            <p:cNvPr id="294" name="Google Shape;294;p41"/>
            <p:cNvSpPr/>
            <p:nvPr/>
          </p:nvSpPr>
          <p:spPr>
            <a:xfrm>
              <a:off x="3558030" y="1471841"/>
              <a:ext cx="1481100" cy="1678200"/>
            </a:xfrm>
            <a:prstGeom prst="ellipse">
              <a:avLst/>
            </a:prstGeom>
            <a:solidFill>
              <a:srgbClr val="538CD5"/>
            </a:solidFill>
            <a:ln>
              <a:noFill/>
            </a:ln>
          </p:spPr>
          <p:txBody>
            <a:bodyPr anchorCtr="0" anchor="ctr" bIns="31100" lIns="62200" spcFirstLastPara="1" rIns="62200" wrap="square" tIns="31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295" name="Google Shape;295;p41"/>
            <p:cNvGrpSpPr/>
            <p:nvPr/>
          </p:nvGrpSpPr>
          <p:grpSpPr>
            <a:xfrm>
              <a:off x="2401424" y="1893442"/>
              <a:ext cx="2377200" cy="684600"/>
              <a:chOff x="8045620" y="435411"/>
              <a:chExt cx="2377200" cy="684600"/>
            </a:xfrm>
          </p:grpSpPr>
          <p:sp>
            <p:nvSpPr>
              <p:cNvPr id="296" name="Google Shape;296;p41"/>
              <p:cNvSpPr/>
              <p:nvPr/>
            </p:nvSpPr>
            <p:spPr>
              <a:xfrm>
                <a:off x="8045620" y="435411"/>
                <a:ext cx="2377200" cy="684600"/>
              </a:xfrm>
              <a:prstGeom prst="rect">
                <a:avLst/>
              </a:prstGeom>
              <a:solidFill>
                <a:srgbClr val="2D4B72"/>
              </a:solidFill>
              <a:ln>
                <a:noFill/>
              </a:ln>
            </p:spPr>
            <p:txBody>
              <a:bodyPr anchorCtr="0" anchor="ctr" bIns="31100" lIns="62200" spcFirstLastPara="1" rIns="62200" wrap="square" tIns="311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7" name="Google Shape;297;p41"/>
              <p:cNvGrpSpPr/>
              <p:nvPr/>
            </p:nvGrpSpPr>
            <p:grpSpPr>
              <a:xfrm>
                <a:off x="9846589" y="591951"/>
                <a:ext cx="419187" cy="425106"/>
                <a:chOff x="9493135" y="207819"/>
                <a:chExt cx="573600" cy="581700"/>
              </a:xfrm>
            </p:grpSpPr>
            <p:sp>
              <p:nvSpPr>
                <p:cNvPr id="298" name="Google Shape;298;p41"/>
                <p:cNvSpPr/>
                <p:nvPr/>
              </p:nvSpPr>
              <p:spPr>
                <a:xfrm>
                  <a:off x="9493135" y="207819"/>
                  <a:ext cx="573600" cy="581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70C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1100" lIns="62200" spcFirstLastPara="1" rIns="62200" wrap="square" tIns="311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9" name="Google Shape;299;p4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9593788" y="285717"/>
                  <a:ext cx="380584" cy="48714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00" name="Google Shape;300;p41"/>
              <p:cNvSpPr txBox="1"/>
              <p:nvPr/>
            </p:nvSpPr>
            <p:spPr>
              <a:xfrm>
                <a:off x="8045620" y="509403"/>
                <a:ext cx="1800900" cy="47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1100" lIns="62200" spcFirstLastPara="1" rIns="62200" wrap="square" tIns="311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Quattrocento Sans"/>
                  <a:buNone/>
                </a:pPr>
                <a:r>
                  <a:rPr b="1" i="0" lang="ru" sz="2000" u="none" cap="none" strike="noStrik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«ProОбраз»</a:t>
                </a:r>
                <a:endParaRPr b="0" i="0" sz="2000" u="none" cap="none" strike="noStrik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cxnSp>
        <p:nvCxnSpPr>
          <p:cNvPr id="301" name="Google Shape;301;p41"/>
          <p:cNvCxnSpPr/>
          <p:nvPr/>
        </p:nvCxnSpPr>
        <p:spPr>
          <a:xfrm>
            <a:off x="-343612" y="1475719"/>
            <a:ext cx="4206600" cy="1200"/>
          </a:xfrm>
          <a:prstGeom prst="straightConnector1">
            <a:avLst/>
          </a:prstGeom>
          <a:noFill/>
          <a:ln cap="flat" cmpd="thickThin" w="101600">
            <a:solidFill>
              <a:schemeClr val="lt2">
                <a:alpha val="4392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/>
          <p:nvPr/>
        </p:nvSpPr>
        <p:spPr>
          <a:xfrm>
            <a:off x="0" y="2163302"/>
            <a:ext cx="9144000" cy="2980200"/>
          </a:xfrm>
          <a:prstGeom prst="rect">
            <a:avLst/>
          </a:prstGeom>
          <a:gradFill>
            <a:gsLst>
              <a:gs pos="0">
                <a:schemeClr val="lt1"/>
              </a:gs>
              <a:gs pos="17000">
                <a:schemeClr val="lt1"/>
              </a:gs>
              <a:gs pos="61000">
                <a:srgbClr val="ECECEC"/>
              </a:gs>
              <a:gs pos="100000">
                <a:srgbClr val="C4C4C4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2"/>
          <p:cNvSpPr/>
          <p:nvPr/>
        </p:nvSpPr>
        <p:spPr>
          <a:xfrm rot="-1063213">
            <a:off x="-1156185" y="-410489"/>
            <a:ext cx="5703928" cy="7634461"/>
          </a:xfrm>
          <a:prstGeom prst="rect">
            <a:avLst/>
          </a:prstGeom>
          <a:solidFill>
            <a:srgbClr val="2D58AC"/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2"/>
          <p:cNvSpPr/>
          <p:nvPr/>
        </p:nvSpPr>
        <p:spPr>
          <a:xfrm>
            <a:off x="-136167" y="1320977"/>
            <a:ext cx="39249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marR="0" rtl="0" algn="ctr">
              <a:lnSpc>
                <a:spcPct val="964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Проект реализуется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88818" y="2194993"/>
            <a:ext cx="205920" cy="26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8043" y="3124254"/>
            <a:ext cx="205920" cy="26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8042" y="4101350"/>
            <a:ext cx="205920" cy="260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42"/>
          <p:cNvCxnSpPr>
            <a:stCxn id="309" idx="1"/>
          </p:cNvCxnSpPr>
          <p:nvPr/>
        </p:nvCxnSpPr>
        <p:spPr>
          <a:xfrm>
            <a:off x="791778" y="2222212"/>
            <a:ext cx="0" cy="190560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13" name="Google Shape;313;p42"/>
          <p:cNvSpPr/>
          <p:nvPr/>
        </p:nvSpPr>
        <p:spPr>
          <a:xfrm>
            <a:off x="1119751" y="2013654"/>
            <a:ext cx="2716200" cy="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Лаборатория           РОБОТОТЕХНИКИ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2"/>
          <p:cNvSpPr/>
          <p:nvPr/>
        </p:nvSpPr>
        <p:spPr>
          <a:xfrm>
            <a:off x="1045200" y="2944699"/>
            <a:ext cx="3498300" cy="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Лаборатория  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3D-МОДЕЛИРОВАНИЯ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2"/>
          <p:cNvSpPr/>
          <p:nvPr/>
        </p:nvSpPr>
        <p:spPr>
          <a:xfrm>
            <a:off x="1016700" y="3875744"/>
            <a:ext cx="3555300" cy="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Лаборатория  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ПРОЕКТОВ И СТАРТАПОВ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316;p42"/>
          <p:cNvCxnSpPr/>
          <p:nvPr/>
        </p:nvCxnSpPr>
        <p:spPr>
          <a:xfrm>
            <a:off x="4727576" y="1860066"/>
            <a:ext cx="846600" cy="0"/>
          </a:xfrm>
          <a:prstGeom prst="straightConnector1">
            <a:avLst/>
          </a:prstGeom>
          <a:noFill/>
          <a:ln cap="rnd" cmpd="sng" w="28575">
            <a:solidFill>
              <a:srgbClr val="31356E"/>
            </a:solidFill>
            <a:prstDash val="dot"/>
            <a:round/>
            <a:headEnd len="med" w="med" type="oval"/>
            <a:tailEnd len="med" w="med" type="triangle"/>
          </a:ln>
        </p:spPr>
      </p:cxnSp>
      <p:cxnSp>
        <p:nvCxnSpPr>
          <p:cNvPr id="317" name="Google Shape;317;p42"/>
          <p:cNvCxnSpPr/>
          <p:nvPr/>
        </p:nvCxnSpPr>
        <p:spPr>
          <a:xfrm>
            <a:off x="5177248" y="2904504"/>
            <a:ext cx="829500" cy="0"/>
          </a:xfrm>
          <a:prstGeom prst="straightConnector1">
            <a:avLst/>
          </a:prstGeom>
          <a:noFill/>
          <a:ln cap="rnd" cmpd="sng" w="28575">
            <a:solidFill>
              <a:srgbClr val="31356E"/>
            </a:solidFill>
            <a:prstDash val="dot"/>
            <a:round/>
            <a:headEnd len="med" w="med" type="oval"/>
            <a:tailEnd len="med" w="med" type="triangle"/>
          </a:ln>
        </p:spPr>
      </p:cxnSp>
      <p:cxnSp>
        <p:nvCxnSpPr>
          <p:cNvPr id="318" name="Google Shape;318;p42"/>
          <p:cNvCxnSpPr/>
          <p:nvPr/>
        </p:nvCxnSpPr>
        <p:spPr>
          <a:xfrm>
            <a:off x="5764414" y="4099144"/>
            <a:ext cx="933300" cy="14400"/>
          </a:xfrm>
          <a:prstGeom prst="straightConnector1">
            <a:avLst/>
          </a:prstGeom>
          <a:noFill/>
          <a:ln cap="rnd" cmpd="sng" w="28575">
            <a:solidFill>
              <a:srgbClr val="31356E"/>
            </a:solidFill>
            <a:prstDash val="dot"/>
            <a:round/>
            <a:headEnd len="med" w="med" type="oval"/>
            <a:tailEnd len="med" w="med" type="triangle"/>
          </a:ln>
        </p:spPr>
      </p:cxnSp>
      <p:sp>
        <p:nvSpPr>
          <p:cNvPr id="319" name="Google Shape;319;p42"/>
          <p:cNvSpPr txBox="1"/>
          <p:nvPr>
            <p:ph idx="12" type="sldNum"/>
          </p:nvPr>
        </p:nvSpPr>
        <p:spPr>
          <a:xfrm>
            <a:off x="7786333" y="4722232"/>
            <a:ext cx="848700" cy="1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rmAutofit fontScale="92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20" name="Google Shape;320;p42"/>
          <p:cNvSpPr txBox="1"/>
          <p:nvPr/>
        </p:nvSpPr>
        <p:spPr>
          <a:xfrm>
            <a:off x="6075478" y="2629710"/>
            <a:ext cx="2851500" cy="12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трехмерного моделирования при создании инженерных проектов, решение задач прототипирования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2"/>
          <p:cNvSpPr txBox="1"/>
          <p:nvPr/>
        </p:nvSpPr>
        <p:spPr>
          <a:xfrm>
            <a:off x="5675874" y="1590900"/>
            <a:ext cx="34983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принципы алгоритмизации, конструирование робототехнических устройств, языки программирования,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схемотехника и электроника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2"/>
          <p:cNvSpPr txBox="1"/>
          <p:nvPr/>
        </p:nvSpPr>
        <p:spPr>
          <a:xfrm>
            <a:off x="6714605" y="3875748"/>
            <a:ext cx="24294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основы предпринимательства, управление проектом и бизнес- планирование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42"/>
          <p:cNvGrpSpPr/>
          <p:nvPr/>
        </p:nvGrpSpPr>
        <p:grpSpPr>
          <a:xfrm>
            <a:off x="2153856" y="109120"/>
            <a:ext cx="2331205" cy="1313695"/>
            <a:chOff x="2401424" y="1471841"/>
            <a:chExt cx="2637706" cy="1678200"/>
          </a:xfrm>
        </p:grpSpPr>
        <p:sp>
          <p:nvSpPr>
            <p:cNvPr id="324" name="Google Shape;324;p42"/>
            <p:cNvSpPr/>
            <p:nvPr/>
          </p:nvSpPr>
          <p:spPr>
            <a:xfrm>
              <a:off x="3558030" y="1471841"/>
              <a:ext cx="1481100" cy="1678200"/>
            </a:xfrm>
            <a:prstGeom prst="ellipse">
              <a:avLst/>
            </a:prstGeom>
            <a:solidFill>
              <a:srgbClr val="538CD5"/>
            </a:solidFill>
            <a:ln>
              <a:noFill/>
            </a:ln>
          </p:spPr>
          <p:txBody>
            <a:bodyPr anchorCtr="0" anchor="ctr" bIns="31100" lIns="62200" spcFirstLastPara="1" rIns="62200" wrap="square" tIns="31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325" name="Google Shape;325;p42"/>
            <p:cNvGrpSpPr/>
            <p:nvPr/>
          </p:nvGrpSpPr>
          <p:grpSpPr>
            <a:xfrm>
              <a:off x="2401424" y="1893442"/>
              <a:ext cx="2377200" cy="684600"/>
              <a:chOff x="8045620" y="435411"/>
              <a:chExt cx="2377200" cy="684600"/>
            </a:xfrm>
          </p:grpSpPr>
          <p:sp>
            <p:nvSpPr>
              <p:cNvPr id="326" name="Google Shape;326;p42"/>
              <p:cNvSpPr/>
              <p:nvPr/>
            </p:nvSpPr>
            <p:spPr>
              <a:xfrm>
                <a:off x="8045620" y="435411"/>
                <a:ext cx="2377200" cy="684600"/>
              </a:xfrm>
              <a:prstGeom prst="rect">
                <a:avLst/>
              </a:prstGeom>
              <a:solidFill>
                <a:srgbClr val="2D4B72"/>
              </a:solidFill>
              <a:ln>
                <a:noFill/>
              </a:ln>
            </p:spPr>
            <p:txBody>
              <a:bodyPr anchorCtr="0" anchor="ctr" bIns="31100" lIns="62200" spcFirstLastPara="1" rIns="62200" wrap="square" tIns="311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7" name="Google Shape;327;p42"/>
              <p:cNvGrpSpPr/>
              <p:nvPr/>
            </p:nvGrpSpPr>
            <p:grpSpPr>
              <a:xfrm>
                <a:off x="9846589" y="591951"/>
                <a:ext cx="419187" cy="425106"/>
                <a:chOff x="9493135" y="207819"/>
                <a:chExt cx="573600" cy="581700"/>
              </a:xfrm>
            </p:grpSpPr>
            <p:sp>
              <p:nvSpPr>
                <p:cNvPr id="328" name="Google Shape;328;p42"/>
                <p:cNvSpPr/>
                <p:nvPr/>
              </p:nvSpPr>
              <p:spPr>
                <a:xfrm>
                  <a:off x="9493135" y="207819"/>
                  <a:ext cx="573600" cy="5817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12700">
                  <a:solidFill>
                    <a:srgbClr val="0070C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1100" lIns="62200" spcFirstLastPara="1" rIns="62200" wrap="square" tIns="311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29" name="Google Shape;329;p4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9593788" y="285717"/>
                  <a:ext cx="380584" cy="48714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30" name="Google Shape;330;p42"/>
              <p:cNvSpPr txBox="1"/>
              <p:nvPr/>
            </p:nvSpPr>
            <p:spPr>
              <a:xfrm>
                <a:off x="8045620" y="509403"/>
                <a:ext cx="1800900" cy="47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1100" lIns="62200" spcFirstLastPara="1" rIns="62200" wrap="square" tIns="31100">
                <a:sp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Quattrocento Sans"/>
                  <a:buNone/>
                </a:pPr>
                <a:r>
                  <a:rPr b="1" i="0" lang="ru" sz="2000" u="none" cap="none" strike="noStrik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«ProОбраз»</a:t>
                </a:r>
                <a:endParaRPr b="0" i="0" sz="2000" u="none" cap="none" strike="noStrik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sp>
        <p:nvSpPr>
          <p:cNvPr id="331" name="Google Shape;331;p42"/>
          <p:cNvSpPr/>
          <p:nvPr/>
        </p:nvSpPr>
        <p:spPr>
          <a:xfrm flipH="1">
            <a:off x="4619400" y="152775"/>
            <a:ext cx="4524600" cy="129420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2000">
                <a:solidFill>
                  <a:srgbClr val="2D58AC"/>
                </a:solidFill>
                <a:latin typeface="Calibri"/>
                <a:ea typeface="Calibri"/>
                <a:cs typeface="Calibri"/>
                <a:sym typeface="Calibri"/>
              </a:rPr>
              <a:t>Основные задача - формирование предпрофессиональных  компетенций</a:t>
            </a:r>
            <a:endParaRPr sz="900">
              <a:solidFill>
                <a:srgbClr val="2D58AC"/>
              </a:solidFill>
            </a:endParaRPr>
          </a:p>
        </p:txBody>
      </p:sp>
      <p:cxnSp>
        <p:nvCxnSpPr>
          <p:cNvPr id="332" name="Google Shape;332;p42"/>
          <p:cNvCxnSpPr/>
          <p:nvPr/>
        </p:nvCxnSpPr>
        <p:spPr>
          <a:xfrm>
            <a:off x="-12" y="1850769"/>
            <a:ext cx="4206600" cy="1200"/>
          </a:xfrm>
          <a:prstGeom prst="straightConnector1">
            <a:avLst/>
          </a:prstGeom>
          <a:noFill/>
          <a:ln cap="flat" cmpd="thickThin" w="101600">
            <a:solidFill>
              <a:schemeClr val="lt2">
                <a:alpha val="4392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3" name="Google Shape;333;p42"/>
          <p:cNvCxnSpPr/>
          <p:nvPr/>
        </p:nvCxnSpPr>
        <p:spPr>
          <a:xfrm>
            <a:off x="-607650" y="4813425"/>
            <a:ext cx="5784900" cy="0"/>
          </a:xfrm>
          <a:prstGeom prst="straightConnector1">
            <a:avLst/>
          </a:prstGeom>
          <a:noFill/>
          <a:ln cap="flat" cmpd="thickThin" w="101600">
            <a:solidFill>
              <a:schemeClr val="lt2">
                <a:alpha val="4392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42"/>
          <p:cNvCxnSpPr/>
          <p:nvPr/>
        </p:nvCxnSpPr>
        <p:spPr>
          <a:xfrm>
            <a:off x="5281338" y="70581"/>
            <a:ext cx="4206600" cy="1200"/>
          </a:xfrm>
          <a:prstGeom prst="straightConnector1">
            <a:avLst/>
          </a:prstGeom>
          <a:noFill/>
          <a:ln cap="flat" cmpd="thickThin" w="101600">
            <a:solidFill>
              <a:schemeClr val="lt2">
                <a:alpha val="4392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3"/>
          <p:cNvPicPr preferRelativeResize="0"/>
          <p:nvPr/>
        </p:nvPicPr>
        <p:blipFill rotWithShape="1">
          <a:blip r:embed="rId3">
            <a:alphaModFix/>
          </a:blip>
          <a:srcRect b="13189" l="0" r="22809" t="16581"/>
          <a:stretch/>
        </p:blipFill>
        <p:spPr>
          <a:xfrm>
            <a:off x="1742675" y="482349"/>
            <a:ext cx="2790250" cy="5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3"/>
          <p:cNvSpPr txBox="1"/>
          <p:nvPr>
            <p:ph type="title"/>
          </p:nvPr>
        </p:nvSpPr>
        <p:spPr>
          <a:xfrm>
            <a:off x="376497" y="1613400"/>
            <a:ext cx="49854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</a:pPr>
            <a:r>
              <a:rPr lang="ru"/>
              <a:t>КУРС «ЧЕРТЕЖНИК»</a:t>
            </a:r>
            <a:endParaRPr/>
          </a:p>
        </p:txBody>
      </p:sp>
      <p:sp>
        <p:nvSpPr>
          <p:cNvPr id="341" name="Google Shape;341;p43"/>
          <p:cNvSpPr txBox="1"/>
          <p:nvPr>
            <p:ph idx="1" type="body"/>
          </p:nvPr>
        </p:nvSpPr>
        <p:spPr>
          <a:xfrm>
            <a:off x="425077" y="1407933"/>
            <a:ext cx="48084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0"/>
              <a:buNone/>
            </a:pPr>
            <a:br>
              <a:rPr b="0" i="0" lang="ru" sz="1100">
                <a:solidFill>
                  <a:srgbClr val="2D323A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ru" sz="1100">
                <a:solidFill>
                  <a:srgbClr val="2D323A"/>
                </a:solidFill>
                <a:latin typeface="Rubik"/>
                <a:ea typeface="Rubik"/>
                <a:cs typeface="Rubik"/>
                <a:sym typeface="Rubik"/>
              </a:rPr>
              <a:t>ВЫДАВАЕМЫЙ ДОКУМЕНТ - СВИДЕТЕЛЬСТВО О ПРОФЕССИИ РАБОЧЕГО, ДОЛЖНОСТИ СЛУЖАЩЕГО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SzPts val="1000"/>
              <a:buNone/>
            </a:pPr>
            <a:r>
              <a:rPr b="0" i="0" lang="ru" sz="1100">
                <a:solidFill>
                  <a:srgbClr val="2D323A"/>
                </a:solidFill>
                <a:latin typeface="Rubik"/>
                <a:ea typeface="Rubik"/>
                <a:cs typeface="Rubik"/>
                <a:sym typeface="Rubik"/>
              </a:rPr>
              <a:t>ОБЪЁМ ПРОГРАММЫ  -   164 ЧАСА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100"/>
          </a:p>
        </p:txBody>
      </p:sp>
      <p:sp>
        <p:nvSpPr>
          <p:cNvPr id="342" name="Google Shape;342;p43"/>
          <p:cNvSpPr/>
          <p:nvPr/>
        </p:nvSpPr>
        <p:spPr>
          <a:xfrm>
            <a:off x="8807824" y="0"/>
            <a:ext cx="336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43" name="Google Shape;343;p43"/>
          <p:cNvPicPr preferRelativeResize="0"/>
          <p:nvPr/>
        </p:nvPicPr>
        <p:blipFill rotWithShape="1">
          <a:blip r:embed="rId4">
            <a:alphaModFix/>
          </a:blip>
          <a:srcRect b="0" l="0" r="0" t="6358"/>
          <a:stretch/>
        </p:blipFill>
        <p:spPr>
          <a:xfrm>
            <a:off x="5122195" y="472486"/>
            <a:ext cx="3685628" cy="335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501" y="564023"/>
            <a:ext cx="2533550" cy="7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3"/>
          <p:cNvSpPr/>
          <p:nvPr/>
        </p:nvSpPr>
        <p:spPr>
          <a:xfrm>
            <a:off x="3026445" y="1052056"/>
            <a:ext cx="1643700" cy="2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6" name="Google Shape;346;p43"/>
          <p:cNvSpPr txBox="1"/>
          <p:nvPr/>
        </p:nvSpPr>
        <p:spPr>
          <a:xfrm>
            <a:off x="1270747" y="4179053"/>
            <a:ext cx="76053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Gill Sans"/>
              <a:buNone/>
            </a:pPr>
            <a:r>
              <a:rPr b="0" lang="ru" sz="1500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ПЕРВУЮ ПРОФЕССИЮ «ЧЕРТЕЖНИК» В ГИМНАЗИИ ПОЛУЧИЛИ 18 ОБУЧАЮЩИХСЯ</a:t>
            </a:r>
            <a:endParaRPr sz="1100"/>
          </a:p>
        </p:txBody>
      </p:sp>
      <p:pic>
        <p:nvPicPr>
          <p:cNvPr id="347" name="Google Shape;347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177" y="2695714"/>
            <a:ext cx="3972269" cy="11316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43"/>
          <p:cNvCxnSpPr/>
          <p:nvPr/>
        </p:nvCxnSpPr>
        <p:spPr>
          <a:xfrm>
            <a:off x="1374613" y="4144631"/>
            <a:ext cx="7421100" cy="0"/>
          </a:xfrm>
          <a:prstGeom prst="straightConnector1">
            <a:avLst/>
          </a:prstGeom>
          <a:noFill/>
          <a:ln cap="flat" cmpd="thickThin" w="101600">
            <a:solidFill>
              <a:schemeClr val="lt2">
                <a:alpha val="4392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/>
          <p:nvPr/>
        </p:nvSpPr>
        <p:spPr>
          <a:xfrm flipH="1" rot="10800000">
            <a:off x="0" y="523800"/>
            <a:ext cx="7677000" cy="4619700"/>
          </a:xfrm>
          <a:prstGeom prst="rect">
            <a:avLst/>
          </a:prstGeom>
          <a:gradFill>
            <a:gsLst>
              <a:gs pos="0">
                <a:srgbClr val="F4F4F4"/>
              </a:gs>
              <a:gs pos="50000">
                <a:schemeClr val="lt1"/>
              </a:gs>
              <a:gs pos="100000">
                <a:srgbClr val="FFD3D3"/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4"/>
          <p:cNvSpPr/>
          <p:nvPr/>
        </p:nvSpPr>
        <p:spPr>
          <a:xfrm>
            <a:off x="6845530" y="0"/>
            <a:ext cx="2307300" cy="5143500"/>
          </a:xfrm>
          <a:prstGeom prst="rect">
            <a:avLst/>
          </a:prstGeom>
          <a:solidFill>
            <a:srgbClr val="2D58A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4"/>
          <p:cNvSpPr/>
          <p:nvPr/>
        </p:nvSpPr>
        <p:spPr>
          <a:xfrm>
            <a:off x="217025" y="3131775"/>
            <a:ext cx="8571300" cy="188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4"/>
          <p:cNvSpPr/>
          <p:nvPr/>
        </p:nvSpPr>
        <p:spPr>
          <a:xfrm>
            <a:off x="217025" y="1785725"/>
            <a:ext cx="8571300" cy="123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4"/>
          <p:cNvSpPr/>
          <p:nvPr/>
        </p:nvSpPr>
        <p:spPr>
          <a:xfrm>
            <a:off x="217025" y="541975"/>
            <a:ext cx="8571300" cy="11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44"/>
          <p:cNvSpPr/>
          <p:nvPr/>
        </p:nvSpPr>
        <p:spPr>
          <a:xfrm>
            <a:off x="0" y="-1"/>
            <a:ext cx="9144000" cy="141000"/>
          </a:xfrm>
          <a:prstGeom prst="rect">
            <a:avLst/>
          </a:prstGeom>
          <a:solidFill>
            <a:srgbClr val="2D58A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44"/>
          <p:cNvSpPr txBox="1"/>
          <p:nvPr/>
        </p:nvSpPr>
        <p:spPr>
          <a:xfrm>
            <a:off x="371025" y="667275"/>
            <a:ext cx="83265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Рационально воспринимать преподавание курса чертежник как продолжение, дополнение и развитие курса «Технология» (Труд) и курсов ВУД и ОДОД технической направленности.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курс могут быть приглашены все обучающиеся успешно завершившие обучение данному курсу.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4"/>
          <p:cNvSpPr txBox="1"/>
          <p:nvPr/>
        </p:nvSpPr>
        <p:spPr>
          <a:xfrm>
            <a:off x="1891525" y="1784725"/>
            <a:ext cx="5550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Учебный класс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Компьютерный класс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Программное обеспечение (КОМПАС 3D)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Дополнительно: 3D-принтер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4"/>
          <p:cNvSpPr txBox="1"/>
          <p:nvPr/>
        </p:nvSpPr>
        <p:spPr>
          <a:xfrm>
            <a:off x="1891550" y="3267675"/>
            <a:ext cx="5550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Получение удостоверения государственного образца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Высокие навыки работы с инженерной графикой и 3D-моделированием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Возможность участия в технических олимпиадах, фестивалях, профессиональных соревнованиях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44"/>
          <p:cNvCxnSpPr/>
          <p:nvPr/>
        </p:nvCxnSpPr>
        <p:spPr>
          <a:xfrm>
            <a:off x="1636900" y="1579200"/>
            <a:ext cx="7060500" cy="0"/>
          </a:xfrm>
          <a:prstGeom prst="straightConnector1">
            <a:avLst/>
          </a:prstGeom>
          <a:noFill/>
          <a:ln cap="flat" cmpd="thickThin" w="101600">
            <a:solidFill>
              <a:srgbClr val="2D4B72">
                <a:alpha val="4392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3" name="Google Shape;363;p44"/>
          <p:cNvCxnSpPr/>
          <p:nvPr/>
        </p:nvCxnSpPr>
        <p:spPr>
          <a:xfrm>
            <a:off x="1636900" y="2921338"/>
            <a:ext cx="7060500" cy="0"/>
          </a:xfrm>
          <a:prstGeom prst="straightConnector1">
            <a:avLst/>
          </a:prstGeom>
          <a:noFill/>
          <a:ln cap="flat" cmpd="thickThin" w="101600">
            <a:solidFill>
              <a:srgbClr val="2D4B72">
                <a:alpha val="4392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4" name="Google Shape;364;p44"/>
          <p:cNvCxnSpPr/>
          <p:nvPr/>
        </p:nvCxnSpPr>
        <p:spPr>
          <a:xfrm>
            <a:off x="1636900" y="4899300"/>
            <a:ext cx="7060500" cy="0"/>
          </a:xfrm>
          <a:prstGeom prst="straightConnector1">
            <a:avLst/>
          </a:prstGeom>
          <a:noFill/>
          <a:ln cap="flat" cmpd="thickThin" w="101600">
            <a:solidFill>
              <a:srgbClr val="2D4B72">
                <a:alpha val="4392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5" name="Google Shape;365;p44"/>
          <p:cNvSpPr txBox="1"/>
          <p:nvPr>
            <p:ph type="title"/>
          </p:nvPr>
        </p:nvSpPr>
        <p:spPr>
          <a:xfrm>
            <a:off x="53675" y="67220"/>
            <a:ext cx="78867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 sz="2500">
                <a:solidFill>
                  <a:srgbClr val="2D58AC"/>
                </a:solidFill>
              </a:rPr>
              <a:t>Причины выбора специальности Чертежник</a:t>
            </a:r>
            <a:endParaRPr sz="2500">
              <a:solidFill>
                <a:srgbClr val="2D58AC"/>
              </a:solidFill>
            </a:endParaRPr>
          </a:p>
        </p:txBody>
      </p:sp>
      <p:sp>
        <p:nvSpPr>
          <p:cNvPr id="366" name="Google Shape;366;p44"/>
          <p:cNvSpPr txBox="1"/>
          <p:nvPr/>
        </p:nvSpPr>
        <p:spPr>
          <a:xfrm>
            <a:off x="371025" y="1841825"/>
            <a:ext cx="1091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Доступное </a:t>
            </a: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Материально-техническое обеспечение курса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4"/>
          <p:cNvSpPr txBox="1"/>
          <p:nvPr/>
        </p:nvSpPr>
        <p:spPr>
          <a:xfrm>
            <a:off x="371025" y="3267675"/>
            <a:ext cx="1091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Перспективы развития и ожидаемые результаты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"/>
          <p:cNvSpPr/>
          <p:nvPr/>
        </p:nvSpPr>
        <p:spPr>
          <a:xfrm rot="3597938">
            <a:off x="-1055219" y="671667"/>
            <a:ext cx="8535733" cy="5952517"/>
          </a:xfrm>
          <a:prstGeom prst="rect">
            <a:avLst/>
          </a:prstGeom>
          <a:solidFill>
            <a:srgbClr val="2D58AC"/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5"/>
          <p:cNvSpPr/>
          <p:nvPr/>
        </p:nvSpPr>
        <p:spPr>
          <a:xfrm>
            <a:off x="6785650" y="3914012"/>
            <a:ext cx="1524000" cy="1333532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74" name="Google Shape;374;p4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ru">
                <a:solidFill>
                  <a:schemeClr val="lt1"/>
                </a:solidFill>
              </a:rPr>
              <a:t>Алгоритм решения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5" name="Google Shape;375;p45"/>
          <p:cNvSpPr txBox="1"/>
          <p:nvPr>
            <p:ph idx="1" type="body"/>
          </p:nvPr>
        </p:nvSpPr>
        <p:spPr>
          <a:xfrm>
            <a:off x="6329350" y="974100"/>
            <a:ext cx="2872800" cy="3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ru" sz="1600">
                <a:solidFill>
                  <a:schemeClr val="dk1"/>
                </a:solidFill>
              </a:rPr>
              <a:t>Набор слушателей на курс: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ru" sz="1600">
                <a:solidFill>
                  <a:schemeClr val="dk1"/>
                </a:solidFill>
              </a:rPr>
              <a:t>Мотивирующие беседы с обучающимися 9-10 класов</a:t>
            </a:r>
            <a:endParaRPr sz="1600">
              <a:solidFill>
                <a:schemeClr val="dk1"/>
              </a:solidFill>
            </a:endParaRPr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ru" sz="1600">
                <a:solidFill>
                  <a:schemeClr val="dk1"/>
                </a:solidFill>
              </a:rPr>
              <a:t>Работа с родителями (индивидуально и на родительских собраниях)</a:t>
            </a:r>
            <a:endParaRPr sz="1600">
              <a:solidFill>
                <a:schemeClr val="dk1"/>
              </a:solidFill>
            </a:endParaRPr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76" name="Google Shape;376;p45"/>
          <p:cNvSpPr txBox="1"/>
          <p:nvPr>
            <p:ph idx="1" type="body"/>
          </p:nvPr>
        </p:nvSpPr>
        <p:spPr>
          <a:xfrm>
            <a:off x="530575" y="1588525"/>
            <a:ext cx="4619400" cy="3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ru" sz="1600">
                <a:solidFill>
                  <a:schemeClr val="lt1"/>
                </a:solidFill>
              </a:rPr>
              <a:t>Техническая подготовка к проведению курса: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 sz="1600">
              <a:solidFill>
                <a:schemeClr val="lt1"/>
              </a:solidFill>
            </a:endParaRPr>
          </a:p>
          <a:p>
            <a:pPr indent="-1841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ru" sz="1600">
                <a:solidFill>
                  <a:schemeClr val="lt1"/>
                </a:solidFill>
              </a:rPr>
              <a:t>Создание программы</a:t>
            </a:r>
            <a:endParaRPr sz="1600">
              <a:solidFill>
                <a:schemeClr val="lt1"/>
              </a:solidFill>
            </a:endParaRPr>
          </a:p>
          <a:p>
            <a:pPr indent="-1841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ru" sz="1600">
                <a:solidFill>
                  <a:schemeClr val="lt1"/>
                </a:solidFill>
              </a:rPr>
              <a:t>Подготовка компьютерного класса (установка ПО)</a:t>
            </a:r>
            <a:endParaRPr sz="1600">
              <a:solidFill>
                <a:schemeClr val="lt1"/>
              </a:solidFill>
            </a:endParaRPr>
          </a:p>
          <a:p>
            <a:pPr indent="-1841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ru" sz="1600">
                <a:solidFill>
                  <a:schemeClr val="lt1"/>
                </a:solidFill>
              </a:rPr>
              <a:t>Организация дистанционной площадки для размещения материалов курса, для обратной связи (ВК-сообщество) </a:t>
            </a:r>
            <a:endParaRPr sz="1600">
              <a:solidFill>
                <a:schemeClr val="lt1"/>
              </a:solidFill>
            </a:endParaRPr>
          </a:p>
          <a:p>
            <a:pPr indent="-1841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ru" sz="1600">
                <a:solidFill>
                  <a:schemeClr val="lt1"/>
                </a:solidFill>
              </a:rPr>
              <a:t>Построение расписания, связанного со школьным (с учетом времени занятий курса)</a:t>
            </a:r>
            <a:endParaRPr sz="1600">
              <a:solidFill>
                <a:schemeClr val="lt1"/>
              </a:solidFill>
            </a:endParaRPr>
          </a:p>
          <a:p>
            <a:pPr indent="-1841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ru" sz="1600">
                <a:solidFill>
                  <a:schemeClr val="lt1"/>
                </a:solidFill>
              </a:rPr>
              <a:t>ВАЖНО! Особенность – профессиональное обучение отличается от «школьного» - требуется отдельная подготовка для педагога 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6"/>
          <p:cNvPicPr preferRelativeResize="0"/>
          <p:nvPr/>
        </p:nvPicPr>
        <p:blipFill rotWithShape="1">
          <a:blip r:embed="rId3">
            <a:alphaModFix/>
          </a:blip>
          <a:srcRect b="2856" l="0" r="0" t="0"/>
          <a:stretch/>
        </p:blipFill>
        <p:spPr>
          <a:xfrm>
            <a:off x="206739" y="2322574"/>
            <a:ext cx="3509682" cy="279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7875" y="751770"/>
            <a:ext cx="3987988" cy="439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6"/>
          <p:cNvPicPr preferRelativeResize="0"/>
          <p:nvPr/>
        </p:nvPicPr>
        <p:blipFill rotWithShape="1">
          <a:blip r:embed="rId5">
            <a:alphaModFix/>
          </a:blip>
          <a:srcRect b="10127" l="0" r="0" t="1727"/>
          <a:stretch/>
        </p:blipFill>
        <p:spPr>
          <a:xfrm>
            <a:off x="347467" y="423584"/>
            <a:ext cx="4720408" cy="192965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6"/>
          <p:cNvSpPr/>
          <p:nvPr/>
        </p:nvSpPr>
        <p:spPr>
          <a:xfrm>
            <a:off x="8807824" y="0"/>
            <a:ext cx="336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ld-minimalize">
      <a:dk1>
        <a:srgbClr val="000000"/>
      </a:dk1>
      <a:lt1>
        <a:srgbClr val="FFFFFF"/>
      </a:lt1>
      <a:dk2>
        <a:srgbClr val="7F7F7F"/>
      </a:dk2>
      <a:lt2>
        <a:srgbClr val="F2F2F2"/>
      </a:lt2>
      <a:accent1>
        <a:srgbClr val="FE2929"/>
      </a:accent1>
      <a:accent2>
        <a:srgbClr val="FF7400"/>
      </a:accent2>
      <a:accent3>
        <a:srgbClr val="2C8716"/>
      </a:accent3>
      <a:accent4>
        <a:srgbClr val="F2F64B"/>
      </a:accent4>
      <a:accent5>
        <a:srgbClr val="769BC9"/>
      </a:accent5>
      <a:accent6>
        <a:srgbClr val="594573"/>
      </a:accent6>
      <a:hlink>
        <a:srgbClr val="AAF536"/>
      </a:hlink>
      <a:folHlink>
        <a:srgbClr val="2792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Дивиденд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