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6" r:id="rId4"/>
    <p:sldId id="505" r:id="rId5"/>
    <p:sldId id="512" r:id="rId6"/>
    <p:sldId id="497" r:id="rId7"/>
    <p:sldId id="498" r:id="rId8"/>
    <p:sldId id="499" r:id="rId9"/>
    <p:sldId id="519" r:id="rId10"/>
    <p:sldId id="528" r:id="rId11"/>
    <p:sldId id="506" r:id="rId12"/>
    <p:sldId id="501" r:id="rId13"/>
    <p:sldId id="520" r:id="rId14"/>
    <p:sldId id="521" r:id="rId15"/>
    <p:sldId id="522" r:id="rId16"/>
    <p:sldId id="510" r:id="rId17"/>
    <p:sldId id="523" r:id="rId18"/>
    <p:sldId id="524" r:id="rId19"/>
    <p:sldId id="525" r:id="rId20"/>
    <p:sldId id="518" r:id="rId21"/>
    <p:sldId id="527" r:id="rId22"/>
    <p:sldId id="511" r:id="rId23"/>
    <p:sldId id="529" r:id="rId24"/>
    <p:sldId id="4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B52F5-0701-4C57-B3E7-2142B63B8921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31815-05CE-43FC-9886-E2000E0B5365}">
      <dgm:prSet phldrT="[Текст]" custT="1"/>
      <dgm:spPr/>
      <dgm:t>
        <a:bodyPr/>
        <a:lstStyle/>
        <a:p>
          <a:pPr>
            <a:buNone/>
          </a:pPr>
          <a:r>
            <a:rPr lang="ru-RU" sz="2400" i="1" dirty="0" smtClean="0"/>
            <a:t>Профориентация </a:t>
          </a:r>
          <a:r>
            <a:rPr lang="ru-RU" sz="2400" dirty="0" smtClean="0"/>
            <a:t>(</a:t>
          </a:r>
          <a:r>
            <a:rPr lang="ru-RU" sz="2400" dirty="0" err="1" smtClean="0"/>
            <a:t>орг.условия</a:t>
          </a:r>
          <a:r>
            <a:rPr lang="ru-RU" sz="2400" dirty="0" smtClean="0"/>
            <a:t>, просвещение и пробы)</a:t>
          </a:r>
          <a:endParaRPr lang="ru-RU" sz="2400" dirty="0"/>
        </a:p>
      </dgm:t>
    </dgm:pt>
    <dgm:pt modelId="{8A51747B-7816-4C5F-95EC-9AB09E4792DE}" type="parTrans" cxnId="{A6611952-562E-4E4F-8C19-BEB8A8A3C207}">
      <dgm:prSet/>
      <dgm:spPr/>
      <dgm:t>
        <a:bodyPr/>
        <a:lstStyle/>
        <a:p>
          <a:endParaRPr lang="ru-RU"/>
        </a:p>
      </dgm:t>
    </dgm:pt>
    <dgm:pt modelId="{B21DF412-6FAC-4932-A3B5-3B87AC2E515F}" type="sibTrans" cxnId="{A6611952-562E-4E4F-8C19-BEB8A8A3C207}">
      <dgm:prSet/>
      <dgm:spPr/>
      <dgm:t>
        <a:bodyPr/>
        <a:lstStyle/>
        <a:p>
          <a:endParaRPr lang="ru-RU"/>
        </a:p>
      </dgm:t>
    </dgm:pt>
    <dgm:pt modelId="{3A7F138D-54AE-40C3-B220-6519AC207083}">
      <dgm:prSet phldrT="[Текст]" custT="1"/>
      <dgm:spPr/>
      <dgm:t>
        <a:bodyPr/>
        <a:lstStyle/>
        <a:p>
          <a:pPr>
            <a:buNone/>
          </a:pPr>
          <a:r>
            <a:rPr lang="ru-RU" sz="2400" dirty="0"/>
            <a:t>Профориентация и профессиональные пробы</a:t>
          </a:r>
        </a:p>
      </dgm:t>
    </dgm:pt>
    <dgm:pt modelId="{3170116D-A0EF-4886-B44D-4C1BA0807143}" type="parTrans" cxnId="{56FFEE4D-731C-40FD-8993-CCB5963E3F9A}">
      <dgm:prSet/>
      <dgm:spPr/>
      <dgm:t>
        <a:bodyPr/>
        <a:lstStyle/>
        <a:p>
          <a:endParaRPr lang="ru-RU"/>
        </a:p>
      </dgm:t>
    </dgm:pt>
    <dgm:pt modelId="{F0780630-40F1-4A4F-8652-6D8CD3A3324D}" type="sibTrans" cxnId="{56FFEE4D-731C-40FD-8993-CCB5963E3F9A}">
      <dgm:prSet/>
      <dgm:spPr/>
      <dgm:t>
        <a:bodyPr/>
        <a:lstStyle/>
        <a:p>
          <a:endParaRPr lang="ru-RU"/>
        </a:p>
      </dgm:t>
    </dgm:pt>
    <dgm:pt modelId="{28E703F4-E3C4-4876-B3FB-0A89EA2D29AA}">
      <dgm:prSet phldrT="[Текст]" custT="1"/>
      <dgm:spPr/>
      <dgm:t>
        <a:bodyPr/>
        <a:lstStyle/>
        <a:p>
          <a:pPr>
            <a:buNone/>
          </a:pPr>
          <a:r>
            <a:rPr lang="ru-RU" sz="2400" b="1" dirty="0"/>
            <a:t>Предпрофессиональные классы</a:t>
          </a:r>
        </a:p>
        <a:p>
          <a:pPr>
            <a:buNone/>
          </a:pPr>
          <a:endParaRPr lang="ru-RU" sz="1500" dirty="0"/>
        </a:p>
      </dgm:t>
    </dgm:pt>
    <dgm:pt modelId="{D442C5BF-5E36-45C3-BDB1-5D3912F3F3AC}" type="parTrans" cxnId="{35D77888-56EA-48E7-81CB-9C8EFEF37488}">
      <dgm:prSet/>
      <dgm:spPr/>
      <dgm:t>
        <a:bodyPr/>
        <a:lstStyle/>
        <a:p>
          <a:endParaRPr lang="ru-RU"/>
        </a:p>
      </dgm:t>
    </dgm:pt>
    <dgm:pt modelId="{B93C2E30-0D37-441A-9113-102E1586211E}" type="sibTrans" cxnId="{35D77888-56EA-48E7-81CB-9C8EFEF37488}">
      <dgm:prSet/>
      <dgm:spPr/>
      <dgm:t>
        <a:bodyPr/>
        <a:lstStyle/>
        <a:p>
          <a:endParaRPr lang="ru-RU"/>
        </a:p>
      </dgm:t>
    </dgm:pt>
    <dgm:pt modelId="{EB19AFBF-68EA-488D-9D6F-54BC94C6E1BB}">
      <dgm:prSet phldrT="[Текст]" custT="1"/>
      <dgm:spPr/>
      <dgm:t>
        <a:bodyPr/>
        <a:lstStyle/>
        <a:p>
          <a:pPr>
            <a:buNone/>
          </a:pPr>
          <a:r>
            <a:rPr lang="ru-RU" sz="2000" b="1" i="1" dirty="0"/>
            <a:t>Прохождение обучающимися профессионального обучения по программам профессиональной подготовки по профессиям рабочих и должностям служащих</a:t>
          </a:r>
          <a:r>
            <a:rPr lang="ru-RU" sz="2000" b="1" dirty="0"/>
            <a:t>	</a:t>
          </a:r>
        </a:p>
      </dgm:t>
    </dgm:pt>
    <dgm:pt modelId="{B618816F-27DF-42AA-A168-7BEB33258DCD}" type="parTrans" cxnId="{30098BD1-3200-4DF6-8E08-C91671B8447B}">
      <dgm:prSet/>
      <dgm:spPr/>
      <dgm:t>
        <a:bodyPr/>
        <a:lstStyle/>
        <a:p>
          <a:endParaRPr lang="ru-RU"/>
        </a:p>
      </dgm:t>
    </dgm:pt>
    <dgm:pt modelId="{070D9491-1904-4F66-95DC-D4C2FAAD903D}" type="sibTrans" cxnId="{30098BD1-3200-4DF6-8E08-C91671B8447B}">
      <dgm:prSet/>
      <dgm:spPr/>
      <dgm:t>
        <a:bodyPr/>
        <a:lstStyle/>
        <a:p>
          <a:endParaRPr lang="ru-RU"/>
        </a:p>
      </dgm:t>
    </dgm:pt>
    <dgm:pt modelId="{B691FB5D-28E2-4831-9EC0-C0A513EC3E47}">
      <dgm:prSet phldrT="[Текст]"/>
      <dgm:spPr/>
      <dgm:t>
        <a:bodyPr/>
        <a:lstStyle/>
        <a:p>
          <a:pPr>
            <a:buNone/>
          </a:pPr>
          <a:endParaRPr lang="ru-RU" sz="1200" dirty="0"/>
        </a:p>
      </dgm:t>
    </dgm:pt>
    <dgm:pt modelId="{34D83AEB-7880-4018-84AE-7EC8F955E108}" type="parTrans" cxnId="{4DF36915-018F-4E7F-BB21-23F1026CF97D}">
      <dgm:prSet/>
      <dgm:spPr/>
      <dgm:t>
        <a:bodyPr/>
        <a:lstStyle/>
        <a:p>
          <a:endParaRPr lang="ru-RU"/>
        </a:p>
      </dgm:t>
    </dgm:pt>
    <dgm:pt modelId="{79D739DB-DA24-41F0-9FBB-AC49863F30C2}" type="sibTrans" cxnId="{4DF36915-018F-4E7F-BB21-23F1026CF97D}">
      <dgm:prSet/>
      <dgm:spPr/>
      <dgm:t>
        <a:bodyPr/>
        <a:lstStyle/>
        <a:p>
          <a:endParaRPr lang="ru-RU"/>
        </a:p>
      </dgm:t>
    </dgm:pt>
    <dgm:pt modelId="{24398165-58B2-49E4-8126-A01A94DEEBAA}">
      <dgm:prSet phldrT="[Текст]" custT="1"/>
      <dgm:spPr/>
      <dgm:t>
        <a:bodyPr/>
        <a:lstStyle/>
        <a:p>
          <a:pPr>
            <a:buNone/>
          </a:pPr>
          <a:r>
            <a:rPr lang="ru-RU" sz="2000" b="1" dirty="0"/>
            <a:t>Участие в чемпионатах профессионального мастерства</a:t>
          </a:r>
        </a:p>
      </dgm:t>
    </dgm:pt>
    <dgm:pt modelId="{B6341793-7072-4CEA-8ABF-E9EE6E92C063}" type="parTrans" cxnId="{1E4BD596-B82C-4004-B190-1D3BD2A52614}">
      <dgm:prSet/>
      <dgm:spPr/>
      <dgm:t>
        <a:bodyPr/>
        <a:lstStyle/>
        <a:p>
          <a:endParaRPr lang="ru-RU"/>
        </a:p>
      </dgm:t>
    </dgm:pt>
    <dgm:pt modelId="{6499CA26-520C-4A4B-8371-8437EF21BE1F}" type="sibTrans" cxnId="{1E4BD596-B82C-4004-B190-1D3BD2A52614}">
      <dgm:prSet/>
      <dgm:spPr/>
      <dgm:t>
        <a:bodyPr/>
        <a:lstStyle/>
        <a:p>
          <a:endParaRPr lang="ru-RU"/>
        </a:p>
      </dgm:t>
    </dgm:pt>
    <dgm:pt modelId="{C3AC5FB6-E262-4BAE-8CFE-1045841AED26}">
      <dgm:prSet phldrT="[Текст]"/>
      <dgm:spPr/>
      <dgm:t>
        <a:bodyPr/>
        <a:lstStyle/>
        <a:p>
          <a:pPr>
            <a:buNone/>
          </a:pPr>
          <a:endParaRPr lang="ru-RU" sz="500" dirty="0"/>
        </a:p>
      </dgm:t>
    </dgm:pt>
    <dgm:pt modelId="{C82B12C1-EED2-4800-93FB-F518315B0770}" type="parTrans" cxnId="{2415D85F-8E10-4FF2-83AA-5D531B69201B}">
      <dgm:prSet/>
      <dgm:spPr/>
      <dgm:t>
        <a:bodyPr/>
        <a:lstStyle/>
        <a:p>
          <a:endParaRPr lang="ru-RU"/>
        </a:p>
      </dgm:t>
    </dgm:pt>
    <dgm:pt modelId="{0ADA9A88-7B72-410B-86CF-4263EBF8ECCA}" type="sibTrans" cxnId="{2415D85F-8E10-4FF2-83AA-5D531B69201B}">
      <dgm:prSet/>
      <dgm:spPr/>
      <dgm:t>
        <a:bodyPr/>
        <a:lstStyle/>
        <a:p>
          <a:endParaRPr lang="ru-RU"/>
        </a:p>
      </dgm:t>
    </dgm:pt>
    <dgm:pt modelId="{6AB58716-2167-42C0-9A87-E8D253D66D2F}">
      <dgm:prSet phldrT="[Текст]" custT="1"/>
      <dgm:spPr/>
      <dgm:t>
        <a:bodyPr/>
        <a:lstStyle/>
        <a:p>
          <a:pPr>
            <a:buNone/>
          </a:pPr>
          <a:r>
            <a:rPr lang="ru-RU" sz="2400" dirty="0"/>
            <a:t>Дополнительное образование с профориентационной составляющей</a:t>
          </a:r>
        </a:p>
      </dgm:t>
    </dgm:pt>
    <dgm:pt modelId="{B626B630-5057-444C-886E-FF26A94E5FA7}" type="parTrans" cxnId="{37AEE084-F60B-4919-8A37-6FB2F22D4BE7}">
      <dgm:prSet/>
      <dgm:spPr/>
      <dgm:t>
        <a:bodyPr/>
        <a:lstStyle/>
        <a:p>
          <a:endParaRPr lang="ru-RU"/>
        </a:p>
      </dgm:t>
    </dgm:pt>
    <dgm:pt modelId="{9F17BDAA-EDB0-4C71-B0F8-EA5074CC64C8}" type="sibTrans" cxnId="{37AEE084-F60B-4919-8A37-6FB2F22D4BE7}">
      <dgm:prSet/>
      <dgm:spPr/>
      <dgm:t>
        <a:bodyPr/>
        <a:lstStyle/>
        <a:p>
          <a:endParaRPr lang="ru-RU"/>
        </a:p>
      </dgm:t>
    </dgm:pt>
    <dgm:pt modelId="{A544C96E-5FB4-4838-A63A-58FBF8C1FB57}">
      <dgm:prSet phldrT="[Текст]" custT="1"/>
      <dgm:spPr/>
      <dgm:t>
        <a:bodyPr/>
        <a:lstStyle/>
        <a:p>
          <a:pPr>
            <a:buNone/>
          </a:pPr>
          <a:endParaRPr lang="ru-RU" sz="2000" b="1" dirty="0"/>
        </a:p>
      </dgm:t>
    </dgm:pt>
    <dgm:pt modelId="{8978B3DF-F7AA-4EDF-BCFE-1C9E77BDD896}" type="parTrans" cxnId="{5492820F-F9A5-4784-8A27-D429B103D6F2}">
      <dgm:prSet/>
      <dgm:spPr/>
      <dgm:t>
        <a:bodyPr/>
        <a:lstStyle/>
        <a:p>
          <a:endParaRPr lang="ru-RU"/>
        </a:p>
      </dgm:t>
    </dgm:pt>
    <dgm:pt modelId="{B4D1556F-5BE0-486F-BE52-FFF8D24C9BD4}" type="sibTrans" cxnId="{5492820F-F9A5-4784-8A27-D429B103D6F2}">
      <dgm:prSet/>
      <dgm:spPr/>
      <dgm:t>
        <a:bodyPr/>
        <a:lstStyle/>
        <a:p>
          <a:endParaRPr lang="ru-RU"/>
        </a:p>
      </dgm:t>
    </dgm:pt>
    <dgm:pt modelId="{629EA5F9-CC19-4F6C-A5E0-45DBDEC7B5C5}">
      <dgm:prSet phldrT="[Текст]" custT="1"/>
      <dgm:spPr/>
      <dgm:t>
        <a:bodyPr/>
        <a:lstStyle/>
        <a:p>
          <a:pPr>
            <a:buNone/>
          </a:pPr>
          <a:r>
            <a:rPr lang="ru-RU" sz="2400" dirty="0"/>
            <a:t> </a:t>
          </a:r>
        </a:p>
      </dgm:t>
    </dgm:pt>
    <dgm:pt modelId="{B3C16859-546C-49F5-980A-F5E4B53C0C83}" type="parTrans" cxnId="{69A1590B-C679-4AD3-A156-11574177971D}">
      <dgm:prSet/>
      <dgm:spPr/>
      <dgm:t>
        <a:bodyPr/>
        <a:lstStyle/>
        <a:p>
          <a:endParaRPr lang="ru-RU"/>
        </a:p>
      </dgm:t>
    </dgm:pt>
    <dgm:pt modelId="{D0A67BBB-76A9-4CF3-A67D-61D38776CBAD}" type="sibTrans" cxnId="{69A1590B-C679-4AD3-A156-11574177971D}">
      <dgm:prSet/>
      <dgm:spPr/>
      <dgm:t>
        <a:bodyPr/>
        <a:lstStyle/>
        <a:p>
          <a:endParaRPr lang="ru-RU"/>
        </a:p>
      </dgm:t>
    </dgm:pt>
    <dgm:pt modelId="{0E48A162-F189-4F83-AE65-3E47DCEF57D2}" type="pres">
      <dgm:prSet presAssocID="{91CB52F5-0701-4C57-B3E7-2142B63B89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6C97B-035B-419E-9419-892761F97857}" type="pres">
      <dgm:prSet presAssocID="{A7D31815-05CE-43FC-9886-E2000E0B53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7C2E6-B691-4E53-9AE3-D36320FFB4A1}" type="pres">
      <dgm:prSet presAssocID="{A7D31815-05CE-43FC-9886-E2000E0B536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10B1A-4B8C-4E26-978D-D96FB9C2FD2D}" type="pres">
      <dgm:prSet presAssocID="{28E703F4-E3C4-4876-B3FB-0A89EA2D29AA}" presName="parentText" presStyleLbl="node1" presStyleIdx="1" presStyleCnt="2" custLinFactNeighborX="-834" custLinFactNeighborY="-2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50C6E-82BE-4486-B651-F2FAF3750B8A}" type="pres">
      <dgm:prSet presAssocID="{28E703F4-E3C4-4876-B3FB-0A89EA2D29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B5175-BCF6-4D30-AB5B-1CE5588EB4FE}" type="presOf" srcId="{91CB52F5-0701-4C57-B3E7-2142B63B8921}" destId="{0E48A162-F189-4F83-AE65-3E47DCEF57D2}" srcOrd="0" destOrd="0" presId="urn:microsoft.com/office/officeart/2005/8/layout/vList2"/>
    <dgm:cxn modelId="{046FC1C8-E35F-4246-ACD2-CBA868128134}" type="presOf" srcId="{28E703F4-E3C4-4876-B3FB-0A89EA2D29AA}" destId="{64A10B1A-4B8C-4E26-978D-D96FB9C2FD2D}" srcOrd="0" destOrd="0" presId="urn:microsoft.com/office/officeart/2005/8/layout/vList2"/>
    <dgm:cxn modelId="{5492820F-F9A5-4784-8A27-D429B103D6F2}" srcId="{28E703F4-E3C4-4876-B3FB-0A89EA2D29AA}" destId="{A544C96E-5FB4-4838-A63A-58FBF8C1FB57}" srcOrd="1" destOrd="0" parTransId="{8978B3DF-F7AA-4EDF-BCFE-1C9E77BDD896}" sibTransId="{B4D1556F-5BE0-486F-BE52-FFF8D24C9BD4}"/>
    <dgm:cxn modelId="{30098BD1-3200-4DF6-8E08-C91671B8447B}" srcId="{28E703F4-E3C4-4876-B3FB-0A89EA2D29AA}" destId="{EB19AFBF-68EA-488D-9D6F-54BC94C6E1BB}" srcOrd="0" destOrd="0" parTransId="{B618816F-27DF-42AA-A168-7BEB33258DCD}" sibTransId="{070D9491-1904-4F66-95DC-D4C2FAAD903D}"/>
    <dgm:cxn modelId="{214197BE-7458-4AC3-A983-92883837CBE3}" type="presOf" srcId="{A544C96E-5FB4-4838-A63A-58FBF8C1FB57}" destId="{44950C6E-82BE-4486-B651-F2FAF3750B8A}" srcOrd="0" destOrd="1" presId="urn:microsoft.com/office/officeart/2005/8/layout/vList2"/>
    <dgm:cxn modelId="{A40A5426-1C70-4383-B310-7B74F5AD852A}" type="presOf" srcId="{3A7F138D-54AE-40C3-B220-6519AC207083}" destId="{25D7C2E6-B691-4E53-9AE3-D36320FFB4A1}" srcOrd="0" destOrd="0" presId="urn:microsoft.com/office/officeart/2005/8/layout/vList2"/>
    <dgm:cxn modelId="{2415D85F-8E10-4FF2-83AA-5D531B69201B}" srcId="{28E703F4-E3C4-4876-B3FB-0A89EA2D29AA}" destId="{C3AC5FB6-E262-4BAE-8CFE-1045841AED26}" srcOrd="3" destOrd="0" parTransId="{C82B12C1-EED2-4800-93FB-F518315B0770}" sibTransId="{0ADA9A88-7B72-410B-86CF-4263EBF8ECCA}"/>
    <dgm:cxn modelId="{56FFEE4D-731C-40FD-8993-CCB5963E3F9A}" srcId="{A7D31815-05CE-43FC-9886-E2000E0B5365}" destId="{3A7F138D-54AE-40C3-B220-6519AC207083}" srcOrd="0" destOrd="0" parTransId="{3170116D-A0EF-4886-B44D-4C1BA0807143}" sibTransId="{F0780630-40F1-4A4F-8652-6D8CD3A3324D}"/>
    <dgm:cxn modelId="{0FE10BFC-001F-4128-B6FF-87DCA7AFE97F}" type="presOf" srcId="{C3AC5FB6-E262-4BAE-8CFE-1045841AED26}" destId="{44950C6E-82BE-4486-B651-F2FAF3750B8A}" srcOrd="0" destOrd="3" presId="urn:microsoft.com/office/officeart/2005/8/layout/vList2"/>
    <dgm:cxn modelId="{ACE42179-DA8A-4A77-811C-F8070A195788}" type="presOf" srcId="{EB19AFBF-68EA-488D-9D6F-54BC94C6E1BB}" destId="{44950C6E-82BE-4486-B651-F2FAF3750B8A}" srcOrd="0" destOrd="0" presId="urn:microsoft.com/office/officeart/2005/8/layout/vList2"/>
    <dgm:cxn modelId="{69A1590B-C679-4AD3-A156-11574177971D}" srcId="{A7D31815-05CE-43FC-9886-E2000E0B5365}" destId="{629EA5F9-CC19-4F6C-A5E0-45DBDEC7B5C5}" srcOrd="2" destOrd="0" parTransId="{B3C16859-546C-49F5-980A-F5E4B53C0C83}" sibTransId="{D0A67BBB-76A9-4CF3-A67D-61D38776CBAD}"/>
    <dgm:cxn modelId="{37AEE084-F60B-4919-8A37-6FB2F22D4BE7}" srcId="{A7D31815-05CE-43FC-9886-E2000E0B5365}" destId="{6AB58716-2167-42C0-9A87-E8D253D66D2F}" srcOrd="1" destOrd="0" parTransId="{B626B630-5057-444C-886E-FF26A94E5FA7}" sibTransId="{9F17BDAA-EDB0-4C71-B0F8-EA5074CC64C8}"/>
    <dgm:cxn modelId="{35D77888-56EA-48E7-81CB-9C8EFEF37488}" srcId="{91CB52F5-0701-4C57-B3E7-2142B63B8921}" destId="{28E703F4-E3C4-4876-B3FB-0A89EA2D29AA}" srcOrd="1" destOrd="0" parTransId="{D442C5BF-5E36-45C3-BDB1-5D3912F3F3AC}" sibTransId="{B93C2E30-0D37-441A-9113-102E1586211E}"/>
    <dgm:cxn modelId="{E66894CE-A3C2-41DF-B7EE-0DC442112B51}" type="presOf" srcId="{629EA5F9-CC19-4F6C-A5E0-45DBDEC7B5C5}" destId="{25D7C2E6-B691-4E53-9AE3-D36320FFB4A1}" srcOrd="0" destOrd="2" presId="urn:microsoft.com/office/officeart/2005/8/layout/vList2"/>
    <dgm:cxn modelId="{4DF36915-018F-4E7F-BB21-23F1026CF97D}" srcId="{A7D31815-05CE-43FC-9886-E2000E0B5365}" destId="{B691FB5D-28E2-4831-9EC0-C0A513EC3E47}" srcOrd="3" destOrd="0" parTransId="{34D83AEB-7880-4018-84AE-7EC8F955E108}" sibTransId="{79D739DB-DA24-41F0-9FBB-AC49863F30C2}"/>
    <dgm:cxn modelId="{CA4BFA86-D525-4152-82E3-93AA95727FC7}" type="presOf" srcId="{24398165-58B2-49E4-8126-A01A94DEEBAA}" destId="{44950C6E-82BE-4486-B651-F2FAF3750B8A}" srcOrd="0" destOrd="2" presId="urn:microsoft.com/office/officeart/2005/8/layout/vList2"/>
    <dgm:cxn modelId="{A6611952-562E-4E4F-8C19-BEB8A8A3C207}" srcId="{91CB52F5-0701-4C57-B3E7-2142B63B8921}" destId="{A7D31815-05CE-43FC-9886-E2000E0B5365}" srcOrd="0" destOrd="0" parTransId="{8A51747B-7816-4C5F-95EC-9AB09E4792DE}" sibTransId="{B21DF412-6FAC-4932-A3B5-3B87AC2E515F}"/>
    <dgm:cxn modelId="{FABAB773-328F-4ECE-ACBB-4EFE5304D007}" type="presOf" srcId="{B691FB5D-28E2-4831-9EC0-C0A513EC3E47}" destId="{25D7C2E6-B691-4E53-9AE3-D36320FFB4A1}" srcOrd="0" destOrd="3" presId="urn:microsoft.com/office/officeart/2005/8/layout/vList2"/>
    <dgm:cxn modelId="{6158FD44-D14E-401B-8533-8D489A36AE2F}" type="presOf" srcId="{6AB58716-2167-42C0-9A87-E8D253D66D2F}" destId="{25D7C2E6-B691-4E53-9AE3-D36320FFB4A1}" srcOrd="0" destOrd="1" presId="urn:microsoft.com/office/officeart/2005/8/layout/vList2"/>
    <dgm:cxn modelId="{00818838-3891-4F05-9B9C-2DC094FD0489}" type="presOf" srcId="{A7D31815-05CE-43FC-9886-E2000E0B5365}" destId="{3186C97B-035B-419E-9419-892761F97857}" srcOrd="0" destOrd="0" presId="urn:microsoft.com/office/officeart/2005/8/layout/vList2"/>
    <dgm:cxn modelId="{1E4BD596-B82C-4004-B190-1D3BD2A52614}" srcId="{28E703F4-E3C4-4876-B3FB-0A89EA2D29AA}" destId="{24398165-58B2-49E4-8126-A01A94DEEBAA}" srcOrd="2" destOrd="0" parTransId="{B6341793-7072-4CEA-8ABF-E9EE6E92C063}" sibTransId="{6499CA26-520C-4A4B-8371-8437EF21BE1F}"/>
    <dgm:cxn modelId="{0F5B3D6C-C5DC-47E4-8A91-6090271B0552}" type="presParOf" srcId="{0E48A162-F189-4F83-AE65-3E47DCEF57D2}" destId="{3186C97B-035B-419E-9419-892761F97857}" srcOrd="0" destOrd="0" presId="urn:microsoft.com/office/officeart/2005/8/layout/vList2"/>
    <dgm:cxn modelId="{B9D615C5-DEDE-45AE-A7FB-93DBE5183FF1}" type="presParOf" srcId="{0E48A162-F189-4F83-AE65-3E47DCEF57D2}" destId="{25D7C2E6-B691-4E53-9AE3-D36320FFB4A1}" srcOrd="1" destOrd="0" presId="urn:microsoft.com/office/officeart/2005/8/layout/vList2"/>
    <dgm:cxn modelId="{142F2644-74E2-411A-84F8-BD6D80E5C8BF}" type="presParOf" srcId="{0E48A162-F189-4F83-AE65-3E47DCEF57D2}" destId="{64A10B1A-4B8C-4E26-978D-D96FB9C2FD2D}" srcOrd="2" destOrd="0" presId="urn:microsoft.com/office/officeart/2005/8/layout/vList2"/>
    <dgm:cxn modelId="{6F04F294-C6BB-4E7D-9221-4D792F157280}" type="presParOf" srcId="{0E48A162-F189-4F83-AE65-3E47DCEF57D2}" destId="{44950C6E-82BE-4486-B651-F2FAF3750B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6C97B-035B-419E-9419-892761F97857}">
      <dsp:nvSpPr>
        <dsp:cNvPr id="0" name=""/>
        <dsp:cNvSpPr/>
      </dsp:nvSpPr>
      <dsp:spPr>
        <a:xfrm>
          <a:off x="0" y="119060"/>
          <a:ext cx="724808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 smtClean="0"/>
            <a:t>Профориентация </a:t>
          </a:r>
          <a:r>
            <a:rPr lang="ru-RU" sz="2400" kern="1200" dirty="0" smtClean="0"/>
            <a:t>(</a:t>
          </a:r>
          <a:r>
            <a:rPr lang="ru-RU" sz="2400" kern="1200" dirty="0" err="1" smtClean="0"/>
            <a:t>орг.условия</a:t>
          </a:r>
          <a:r>
            <a:rPr lang="ru-RU" sz="2400" kern="1200" dirty="0" smtClean="0"/>
            <a:t>, просвещение и пробы)</a:t>
          </a:r>
          <a:endParaRPr lang="ru-RU" sz="2400" kern="1200" dirty="0"/>
        </a:p>
      </dsp:txBody>
      <dsp:txXfrm>
        <a:off x="59399" y="178459"/>
        <a:ext cx="7129289" cy="1098002"/>
      </dsp:txXfrm>
    </dsp:sp>
    <dsp:sp modelId="{25D7C2E6-B691-4E53-9AE3-D36320FFB4A1}">
      <dsp:nvSpPr>
        <dsp:cNvPr id="0" name=""/>
        <dsp:cNvSpPr/>
      </dsp:nvSpPr>
      <dsp:spPr>
        <a:xfrm>
          <a:off x="0" y="1335860"/>
          <a:ext cx="7248087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Профориентация и профессиональные пробы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Дополнительное образование с профориентационной составляющей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</dsp:txBody>
      <dsp:txXfrm>
        <a:off x="0" y="1335860"/>
        <a:ext cx="7248087" cy="1816425"/>
      </dsp:txXfrm>
    </dsp:sp>
    <dsp:sp modelId="{64A10B1A-4B8C-4E26-978D-D96FB9C2FD2D}">
      <dsp:nvSpPr>
        <dsp:cNvPr id="0" name=""/>
        <dsp:cNvSpPr/>
      </dsp:nvSpPr>
      <dsp:spPr>
        <a:xfrm>
          <a:off x="0" y="3115933"/>
          <a:ext cx="724808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Предпрофессиональные классы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59399" y="3175332"/>
        <a:ext cx="7129289" cy="1098002"/>
      </dsp:txXfrm>
    </dsp:sp>
    <dsp:sp modelId="{44950C6E-82BE-4486-B651-F2FAF3750B8A}">
      <dsp:nvSpPr>
        <dsp:cNvPr id="0" name=""/>
        <dsp:cNvSpPr/>
      </dsp:nvSpPr>
      <dsp:spPr>
        <a:xfrm>
          <a:off x="0" y="4369085"/>
          <a:ext cx="7248087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i="1" kern="1200" dirty="0"/>
            <a:t>Прохождение обучающимися профессионального обучения по программам профессиональной подготовки по профессиям рабочих и должностям служащих</a:t>
          </a:r>
          <a:r>
            <a:rPr lang="ru-RU" sz="2000" b="1" kern="1200" dirty="0"/>
            <a:t>	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/>
            <a:t>Участие в чемпионатах профессионального мастерства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 dirty="0"/>
        </a:p>
      </dsp:txBody>
      <dsp:txXfrm>
        <a:off x="0" y="4369085"/>
        <a:ext cx="7248087" cy="171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58E6-B2AB-459B-904A-1C19460F3913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EA513-08AE-4B0E-AEC5-0174EB3AF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1d4766175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1d4766175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Одно из значимых направлений деятельности современной школы – профориентационная работа, так как она связывает систему образования с экономической системой страны, потребностями обучающихся в построении их профессионального будущего,</a:t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Задачи инновационного развития российской экономики, обеспечение технологического суверенитета страны требуют моделей реализации профориентационных практик, позволяющих начинать подготовку потенциальных кадров, необходимых для предприятий и организаций региона уже в ходе реализации общего образования. В этом контексте можно выделить несколько вызовов с которыми ОУ неизбежно сталкиваются при реализации профориентационной и образовательной деятельности.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DCADD6-262A-4A55-A7AF-9875C4AA8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A6EE3F-0589-4ED5-A352-18BFE7BDD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BC3749-6986-4AA0-8EAD-F70B5886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F9CE2C-B910-429C-85CF-D144899B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4F6E8-721E-4E92-B432-3C635A9F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D44143-3B67-4553-B937-15D88EF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C0D2B6-EDFC-4157-84C6-2BD0672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967E94-C757-471C-A293-98C1F02C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DE3E9C-8E71-4A73-A345-6B70D300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A5C638-4BD9-40BF-BF56-0A88B1AA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D3F2E2-786D-4E85-990E-CA2DDC12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5B9ED3-7530-438E-9981-31D23E6D4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20E097-3930-4DDD-A6F5-4544C9414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D00CFC-255C-4232-BE01-B9BBC793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7E8972-8F69-4C9A-B629-A4FB02BA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85556D-6B88-4392-ADAB-E571656B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6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5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77B3B4-BF0C-4070-B945-C3EAA3A3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12E89F-861A-4077-8478-8097ABAD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46BDD0-E73E-4285-991B-F7E21E01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155F8D-82DB-4A82-A5C1-9970EC6F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24415F-EFDB-4E4F-846D-44469609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65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8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10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‹#›</a:t>
            </a:fld>
            <a:endParaRPr lang="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8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7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0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65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1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7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249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5490B1-5345-4F1D-BFB2-8D6DB62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DCA636-AD7A-46C7-B22E-56D20C62D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0BA83D-C8B4-408D-9297-BF53281E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43849D-73F6-4A86-87FE-7B34C58C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88885E-2E1E-4E9B-A7AB-57C0FEEC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534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01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3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8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8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19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4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D0099E-FEBD-45FC-97C5-E2902C8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FB09A6-99A0-4FB2-9D95-EBAC1A64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13ECBEC-AAE1-4D17-9488-81B7BCB9C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5E46CF-5A82-4870-872A-1D74AAB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D66147-F4B4-4942-BFF6-1BF479C8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189829-421D-47D4-AF52-F1C98EF6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50DB73-26FA-4D68-909C-AC6654E8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1F055B-418C-49A7-9DFB-DFF67410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C7BC0A-B898-44FB-9790-2574146B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804D6F-E907-42E7-8478-0C179D5CB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7F027F-B998-444E-8E02-C9E9BEA9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71BB8DD-7EA9-4F91-8D7C-8006FB3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9C4E9D5-4CBA-45A8-B964-A9C34666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8B09C47-08E2-4B58-983F-FEFC702C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42818-4C39-4B53-B939-A81CFD7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3A54A7D-2FEF-49A0-8AED-E89C9D8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2892048-B2F1-4DF0-8F7D-8FB03C4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75FCBE-5353-415B-BEDA-5317602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29F577A-A323-4039-B4AA-C63B34D1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4514875-2E66-43B6-825F-9E87B52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3205AC-B724-466B-9670-0D391A49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D4A508-F9C1-489C-9A27-908DB7A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599173-8945-4B05-BF35-E371B44D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3D7B9E-753F-4F10-AB58-CE9AC84B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2B5B24-4ABC-42F9-88B9-5B01F3C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5893E1-2756-40AB-B0EA-902514F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AE2D30-A50D-49A0-B3B9-44387F41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46D2BA-C145-4F33-8FCB-A87DCC62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195561E-B913-4BB0-8381-7C88E88A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02E656-170E-4A5A-95F8-0FE2E3A09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077922-BEDE-4B29-AF91-8C33C34A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FD06E4-5012-43B3-B950-F6EF43E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492E80-9386-4255-AB86-64B9BD8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FEF90F-8C62-4D62-B7E9-B06813CF61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13683F-2216-42E7-89D7-DDFE9CF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A4A729-8930-4EDF-A98C-ABC1F822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4631BE-E4D5-4CCF-9D7D-1414E8DAE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0781-DF5B-4B5D-92E8-A78A044B270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9CC3B2-9D4F-486C-ACBC-8E0B1DFA4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07ECE5-62D6-4DA1-AFEB-60BFABEF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90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p78.ru/myprofess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3C1B3A-A268-4EFE-87D5-9E203499C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50" y="1719743"/>
            <a:ext cx="6086764" cy="227341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Профессиональное обучение: условия и организационные решения</a:t>
            </a:r>
            <a:endParaRPr lang="en-US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4B3359-0D5A-413F-AD33-29689EE13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443" y="5076201"/>
            <a:ext cx="6451863" cy="12220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________________________________________________________________________________</a:t>
            </a:r>
          </a:p>
          <a:p>
            <a:pPr algn="l"/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11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Матина</a:t>
            </a:r>
            <a:r>
              <a:rPr lang="ru-RU" sz="11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Галина Олеговна</a:t>
            </a:r>
            <a:r>
              <a:rPr lang="ru-RU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, доцент КУЭО</a:t>
            </a:r>
          </a:p>
          <a:p>
            <a:pPr algn="l"/>
            <a:r>
              <a:rPr lang="ru-RU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СПб АППО имени К. </a:t>
            </a:r>
            <a:r>
              <a:rPr lang="ru-RU" sz="11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Д.Ушинского</a:t>
            </a:r>
            <a:r>
              <a:rPr lang="ru-RU" sz="11200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</a:p>
          <a:p>
            <a:pPr algn="l"/>
            <a:r>
              <a:rPr lang="ru-RU" sz="11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к.психол.наук</a:t>
            </a:r>
            <a:endParaRPr lang="en-US" sz="11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CC488F-38D8-0AD0-5EDC-959E4D651E6C}"/>
              </a:ext>
            </a:extLst>
          </p:cNvPr>
          <p:cNvSpPr txBox="1"/>
          <p:nvPr/>
        </p:nvSpPr>
        <p:spPr>
          <a:xfrm>
            <a:off x="324889" y="763398"/>
            <a:ext cx="631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Межрайонный управленческий акселератор</a:t>
            </a:r>
          </a:p>
          <a:p>
            <a:r>
              <a:rPr lang="ru-RU" sz="2400" b="1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558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Вариативные модели организации профессионального обучения в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/>
              <a:t>Модели социального  партнерства</a:t>
            </a:r>
          </a:p>
          <a:p>
            <a:r>
              <a:rPr lang="ru-RU" sz="3600" dirty="0"/>
              <a:t>Сетевые модели на основе сетевой формы реализации ОП</a:t>
            </a:r>
          </a:p>
          <a:p>
            <a:r>
              <a:rPr lang="ru-RU" sz="3600" dirty="0"/>
              <a:t>Сетевые решения (распределенные сетевые модели)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AEB6E0-437B-DD25-76A8-C41AB839C493}"/>
              </a:ext>
            </a:extLst>
          </p:cNvPr>
          <p:cNvSpPr txBox="1"/>
          <p:nvPr/>
        </p:nvSpPr>
        <p:spPr>
          <a:xfrm>
            <a:off x="1477861" y="4996488"/>
            <a:ext cx="3389152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4000" dirty="0"/>
              <a:t>В рамках ООП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98485A-3E3E-798D-C91F-EC2969379DA1}"/>
              </a:ext>
            </a:extLst>
          </p:cNvPr>
          <p:cNvSpPr txBox="1"/>
          <p:nvPr/>
        </p:nvSpPr>
        <p:spPr>
          <a:xfrm>
            <a:off x="5756859" y="4996488"/>
            <a:ext cx="4412609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000" dirty="0"/>
              <a:t>За пределами ООП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249D1B-A24E-664C-3301-F2543DA07684}"/>
              </a:ext>
            </a:extLst>
          </p:cNvPr>
          <p:cNvSpPr txBox="1"/>
          <p:nvPr/>
        </p:nvSpPr>
        <p:spPr>
          <a:xfrm>
            <a:off x="3254142" y="5801280"/>
            <a:ext cx="452437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Сетевая кооперация, объединение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8760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698CE2-E279-E7AE-8E14-F5412D0B1503}"/>
              </a:ext>
            </a:extLst>
          </p:cNvPr>
          <p:cNvSpPr txBox="1"/>
          <p:nvPr/>
        </p:nvSpPr>
        <p:spPr>
          <a:xfrm>
            <a:off x="1143000" y="565923"/>
            <a:ext cx="8588829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Модель 1. Реализация профобучения в рамках прямых  договорных отношений с </a:t>
            </a:r>
            <a:r>
              <a:rPr lang="ru-RU" sz="2800" dirty="0" smtClean="0"/>
              <a:t>партнерами (взаимная выгода)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92185" y="2307772"/>
            <a:ext cx="5290457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Школа –вуз (практики)</a:t>
            </a:r>
          </a:p>
          <a:p>
            <a:r>
              <a:rPr lang="ru-RU" sz="2800" dirty="0" smtClean="0"/>
              <a:t>Школа – индустриальный партнер (корпоративные предпрофессиональные классы – </a:t>
            </a:r>
            <a:r>
              <a:rPr lang="ru-RU" sz="2800" dirty="0" err="1" smtClean="0"/>
              <a:t>энергокласс</a:t>
            </a:r>
            <a:r>
              <a:rPr lang="ru-RU" sz="2800" dirty="0" smtClean="0"/>
              <a:t>, железнодорожный, судостроительный и т.п.) или колледж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171" y="5834351"/>
            <a:ext cx="900248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Сертификация достижений обучающихся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633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714244-2606-5C66-71AA-A919B384E79F}"/>
              </a:ext>
            </a:extLst>
          </p:cNvPr>
          <p:cNvSpPr txBox="1"/>
          <p:nvPr/>
        </p:nvSpPr>
        <p:spPr>
          <a:xfrm>
            <a:off x="1402459" y="542989"/>
            <a:ext cx="763268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Модель 2. Профессиональное обучение, предусматривающее взаимообмен ресурсами (опыт </a:t>
            </a:r>
            <a:r>
              <a:rPr lang="ru-RU" sz="3200" b="1" dirty="0" err="1"/>
              <a:t>г.Калининграда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34886" y="3265714"/>
            <a:ext cx="8207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Кадровый</a:t>
            </a:r>
          </a:p>
          <a:p>
            <a:r>
              <a:rPr lang="ru-RU" sz="3200" dirty="0" smtClean="0"/>
              <a:t>Организационный</a:t>
            </a:r>
          </a:p>
          <a:p>
            <a:r>
              <a:rPr lang="ru-RU" sz="3200" dirty="0" smtClean="0"/>
              <a:t>Материально-технический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233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870857"/>
            <a:ext cx="7957458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Модель 3. </a:t>
            </a:r>
            <a:r>
              <a:rPr lang="ru-RU" sz="3200" dirty="0"/>
              <a:t>Взаимодействие с любой организацией, держателем программы профессионального </a:t>
            </a:r>
            <a:r>
              <a:rPr lang="ru-RU" sz="3200" dirty="0" smtClean="0"/>
              <a:t>обучения, </a:t>
            </a:r>
            <a:r>
              <a:rPr lang="ru-RU" sz="3200" dirty="0"/>
              <a:t>в рамках дополнительного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6771" y="3145972"/>
            <a:ext cx="7511143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Программа реализуется на базе школы в системе </a:t>
            </a:r>
            <a:r>
              <a:rPr lang="ru-RU" sz="3200" b="1" dirty="0" err="1" smtClean="0"/>
              <a:t>доп.образования</a:t>
            </a:r>
            <a:r>
              <a:rPr lang="ru-RU" sz="3200" b="1" dirty="0" smtClean="0"/>
              <a:t> или на базе учреждения ДО</a:t>
            </a:r>
          </a:p>
          <a:p>
            <a:r>
              <a:rPr lang="ru-RU" sz="3200" b="1" dirty="0" smtClean="0"/>
              <a:t>Сертификацию достижений осуществляет организация – держатель программы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6556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27B2C5-2597-3E3F-EC2D-F88585C5EB98}"/>
              </a:ext>
            </a:extLst>
          </p:cNvPr>
          <p:cNvSpPr txBox="1"/>
          <p:nvPr/>
        </p:nvSpPr>
        <p:spPr>
          <a:xfrm>
            <a:off x="1686187" y="2038525"/>
            <a:ext cx="7046751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Модель 4. Договор о сетевой форме реализации ООП, реализация программ </a:t>
            </a:r>
            <a:r>
              <a:rPr lang="ru-RU" sz="4000" dirty="0" err="1"/>
              <a:t>проф.обучения</a:t>
            </a:r>
            <a:r>
              <a:rPr lang="ru-RU" sz="4000" dirty="0"/>
              <a:t> через регионального оператора (ЦОПП</a:t>
            </a:r>
            <a:r>
              <a:rPr lang="ru-RU" sz="4000" dirty="0" smtClean="0"/>
              <a:t>) или </a:t>
            </a:r>
            <a:r>
              <a:rPr lang="ru-RU" sz="4000" dirty="0" err="1" smtClean="0"/>
              <a:t>ресурный</a:t>
            </a:r>
            <a:r>
              <a:rPr lang="ru-RU" sz="4000" dirty="0" smtClean="0"/>
              <a:t> центр</a:t>
            </a:r>
            <a:endParaRPr lang="ru-RU" sz="40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5212481-BFDD-A758-CB50-13D02D3F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Реализация программы </a:t>
            </a:r>
            <a:r>
              <a:rPr lang="ru-RU" b="1" dirty="0" err="1"/>
              <a:t>проф.обучения</a:t>
            </a:r>
            <a:r>
              <a:rPr lang="ru-RU" b="1" dirty="0"/>
              <a:t> в рамках сетевой формы реализации ООП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F899BD-CB11-F305-5FC1-511EA582A759}"/>
              </a:ext>
            </a:extLst>
          </p:cNvPr>
          <p:cNvSpPr txBox="1"/>
          <p:nvPr/>
        </p:nvSpPr>
        <p:spPr>
          <a:xfrm rot="20025944">
            <a:off x="9398864" y="2199400"/>
            <a:ext cx="169196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СЕТЬ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2E936F-6CF4-90E1-A9ED-062EC08E5FAE}"/>
              </a:ext>
            </a:extLst>
          </p:cNvPr>
          <p:cNvSpPr txBox="1"/>
          <p:nvPr/>
        </p:nvSpPr>
        <p:spPr>
          <a:xfrm>
            <a:off x="2544659" y="6071142"/>
            <a:ext cx="532980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Проект «Моя первая профессия»</a:t>
            </a:r>
          </a:p>
        </p:txBody>
      </p:sp>
    </p:spTree>
    <p:extLst>
      <p:ext uri="{BB962C8B-B14F-4D97-AF65-F5344CB8AC3E}">
        <p14:creationId xmlns:p14="http://schemas.microsoft.com/office/powerpoint/2010/main" val="22370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 t="11567" r="14170"/>
          <a:stretch/>
        </p:blipFill>
        <p:spPr>
          <a:xfrm>
            <a:off x="1" y="0"/>
            <a:ext cx="6518499" cy="6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>
            <a:spLocks noGrp="1"/>
          </p:cNvSpPr>
          <p:nvPr>
            <p:ph type="subTitle" idx="1"/>
          </p:nvPr>
        </p:nvSpPr>
        <p:spPr>
          <a:xfrm>
            <a:off x="6518500" y="1057300"/>
            <a:ext cx="5673600" cy="2580400"/>
          </a:xfrm>
          <a:prstGeom prst="rect">
            <a:avLst/>
          </a:prstGeom>
          <a:noFill/>
        </p:spPr>
        <p:txBody>
          <a:bodyPr spcFirstLastPara="1" wrap="square" lIns="121894" tIns="121894" rIns="121894" bIns="121894" anchor="t" anchorCtr="0">
            <a:normAutofit fontScale="85000" lnSpcReduction="20000"/>
          </a:bodyPr>
          <a:lstStyle/>
          <a:p>
            <a:pPr marL="0" indent="0"/>
            <a:r>
              <a:rPr lang="ru" sz="3900" b="1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Программа подготовки  </a:t>
            </a:r>
            <a:endParaRPr sz="3900" b="1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r>
              <a:rPr lang="ru" sz="5500" b="1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“Первая профессия” </a:t>
            </a:r>
            <a:endParaRPr sz="5500" b="1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r>
              <a:rPr lang="ru" sz="3900" b="1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- новый формат профориентационной деятельности в ОУ</a:t>
            </a:r>
            <a:endParaRPr sz="3900" b="1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8"/>
          <p:cNvSpPr txBox="1">
            <a:spLocks noGrp="1"/>
          </p:cNvSpPr>
          <p:nvPr>
            <p:ph type="subTitle" idx="1"/>
          </p:nvPr>
        </p:nvSpPr>
        <p:spPr>
          <a:xfrm>
            <a:off x="2667533" y="4840367"/>
            <a:ext cx="9524400" cy="20176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lin ang="5400012" scaled="0"/>
          </a:gradFill>
        </p:spPr>
        <p:txBody>
          <a:bodyPr spcFirstLastPara="1" wrap="square" lIns="121894" tIns="121894" rIns="121894" bIns="121894" anchor="t" anchorCtr="0">
            <a:normAutofit/>
          </a:bodyPr>
          <a:lstStyle/>
          <a:p>
            <a:pPr marL="0" indent="609570" algn="l">
              <a:buClr>
                <a:schemeClr val="dk1"/>
              </a:buClr>
              <a:buSzPts val="1100"/>
            </a:pPr>
            <a:r>
              <a:rPr lang="ru" sz="1900" b="1">
                <a:solidFill>
                  <a:srgbClr val="0B57D0"/>
                </a:solidFill>
              </a:rPr>
              <a:t>Федотова Татьяна Сергеевна, </a:t>
            </a:r>
            <a:r>
              <a:rPr lang="ru" sz="1900" i="1">
                <a:solidFill>
                  <a:srgbClr val="0B57D0"/>
                </a:solidFill>
              </a:rPr>
              <a:t>зам.директора по методической работе</a:t>
            </a:r>
            <a:endParaRPr sz="1900" i="1">
              <a:solidFill>
                <a:srgbClr val="0B57D0"/>
              </a:solidFill>
            </a:endParaRPr>
          </a:p>
          <a:p>
            <a:pPr marL="0" indent="609570" algn="l">
              <a:buClr>
                <a:schemeClr val="dk1"/>
              </a:buClr>
              <a:buSzPts val="1100"/>
            </a:pPr>
            <a:r>
              <a:rPr lang="ru" sz="1900" b="1">
                <a:solidFill>
                  <a:srgbClr val="0B57D0"/>
                </a:solidFill>
              </a:rPr>
              <a:t>Печерина Светлана Владимировна, </a:t>
            </a:r>
            <a:r>
              <a:rPr lang="ru" sz="1900" i="1">
                <a:solidFill>
                  <a:srgbClr val="0B57D0"/>
                </a:solidFill>
              </a:rPr>
              <a:t>методист, учитель технологии  </a:t>
            </a:r>
            <a:endParaRPr sz="2400">
              <a:solidFill>
                <a:srgbClr val="0B57D0"/>
              </a:solidFill>
            </a:endParaRPr>
          </a:p>
          <a:p>
            <a:pPr marL="0" indent="0"/>
            <a:endParaRPr sz="3900" b="1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8"/>
          <p:cNvSpPr/>
          <p:nvPr/>
        </p:nvSpPr>
        <p:spPr>
          <a:xfrm rot="3597981">
            <a:off x="-3949397" y="2258268"/>
            <a:ext cx="8249208" cy="4008856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spcFirstLastPara="1" wrap="square" lIns="82929" tIns="82929" rIns="82929" bIns="8292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7559200" y="5907400"/>
            <a:ext cx="3883200" cy="1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b="1" kern="0">
                <a:solidFill>
                  <a:srgbClr val="0B57D0"/>
                </a:solidFill>
                <a:cs typeface="Arial"/>
                <a:sym typeface="Arial"/>
              </a:rPr>
              <a:t>ГБОУ гимназия № 524</a:t>
            </a:r>
            <a:endParaRPr b="1" kern="0">
              <a:solidFill>
                <a:srgbClr val="0B57D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b="1" kern="0">
              <a:solidFill>
                <a:srgbClr val="0B57D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b="1" kern="0">
              <a:solidFill>
                <a:srgbClr val="0B57D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B57D0"/>
              </a:solidFill>
              <a:cs typeface="Arial"/>
              <a:sym typeface="Arial"/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9142" y="5837169"/>
            <a:ext cx="730060" cy="74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92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9C819C-F0A4-42DB-B397-6E91D6762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2" y="218102"/>
            <a:ext cx="10614991" cy="6274838"/>
          </a:xfrm>
          <a:prstGeom prst="rect">
            <a:avLst/>
          </a:prstGeom>
        </p:spPr>
      </p:pic>
      <p:pic>
        <p:nvPicPr>
          <p:cNvPr id="3" name="фанфары">
            <a:hlinkClick r:id="" action="ppaction://media"/>
            <a:extLst>
              <a:ext uri="{FF2B5EF4-FFF2-40B4-BE49-F238E27FC236}">
                <a16:creationId xmlns="" xmlns:a16="http://schemas.microsoft.com/office/drawing/2014/main" id="{7F72F711-4DC8-4019-9A80-A9426C888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6626" y="5985167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2341" y="4389643"/>
            <a:ext cx="8814707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Arial Narrow" panose="020B0606020202030204" pitchFamily="34" charset="0"/>
              </a:rPr>
              <a:t>ОСНОВНАЯ ПРОГРАММА ПРОФЕССИОНАЛЬНОГО ОБУЧЕНИЯ</a:t>
            </a:r>
            <a:endParaRPr lang="ru-RU" sz="2600" dirty="0">
              <a:latin typeface="Arial Narrow" panose="020B0606020202030204" pitchFamily="34" charset="0"/>
            </a:endParaRPr>
          </a:p>
          <a:p>
            <a:pPr algn="ctr"/>
            <a:r>
              <a:rPr lang="ru-RU" sz="2600" dirty="0">
                <a:latin typeface="Arial Narrow" panose="020B0606020202030204" pitchFamily="34" charset="0"/>
              </a:rPr>
              <a:t>программа профессиональной подготовки по профессиям </a:t>
            </a:r>
          </a:p>
          <a:p>
            <a:pPr algn="ctr"/>
            <a:r>
              <a:rPr lang="ru-RU" sz="2600" dirty="0">
                <a:latin typeface="Arial Narrow" panose="020B0606020202030204" pitchFamily="34" charset="0"/>
              </a:rPr>
              <a:t>рабочих и должностям </a:t>
            </a:r>
            <a:r>
              <a:rPr lang="ru-RU" sz="2600" dirty="0" smtClean="0">
                <a:latin typeface="Arial Narrow" panose="020B0606020202030204" pitchFamily="34" charset="0"/>
              </a:rPr>
              <a:t>служащих</a:t>
            </a:r>
            <a:endParaRPr lang="ru-RU" sz="2600" dirty="0">
              <a:latin typeface="Arial Narrow" panose="020B0606020202030204" pitchFamily="34" charset="0"/>
            </a:endParaRPr>
          </a:p>
          <a:p>
            <a:pPr algn="ctr"/>
            <a:r>
              <a:rPr lang="ru-RU" sz="2600" b="1" i="1" dirty="0">
                <a:latin typeface="Arial Narrow" panose="020B0606020202030204" pitchFamily="34" charset="0"/>
              </a:rPr>
              <a:t>«Ассистент экскурсовода (гида</a:t>
            </a:r>
            <a:r>
              <a:rPr lang="ru-RU" sz="2600" b="1" i="1" dirty="0" smtClean="0">
                <a:latin typeface="Arial Narrow" panose="020B0606020202030204" pitchFamily="34" charset="0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32111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9951" y="-139846"/>
            <a:ext cx="7512001" cy="712384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01000" y="388142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65055" y="532357"/>
            <a:ext cx="670584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4400" dirty="0">
                <a:solidFill>
                  <a:prstClr val="white"/>
                </a:solidFill>
              </a:rPr>
              <a:t>Внедрение профильного </a:t>
            </a:r>
            <a:r>
              <a:rPr lang="ru-RU" sz="4400" dirty="0" smtClean="0">
                <a:solidFill>
                  <a:prstClr val="white"/>
                </a:solidFill>
              </a:rPr>
              <a:t>обучения</a:t>
            </a:r>
          </a:p>
          <a:p>
            <a:endParaRPr lang="ru-RU" sz="2800" dirty="0" smtClean="0">
              <a:solidFill>
                <a:prstClr val="white"/>
              </a:solidFill>
            </a:endParaRPr>
          </a:p>
          <a:p>
            <a:pPr>
              <a:lnSpc>
                <a:spcPts val="3800"/>
              </a:lnSpc>
            </a:pPr>
            <a:r>
              <a:rPr lang="ru-RU" sz="3200" dirty="0" smtClean="0">
                <a:solidFill>
                  <a:prstClr val="white"/>
                </a:solidFill>
              </a:rPr>
              <a:t>«Младшая медицинская сестра по уходу за больными»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34886" y="4522717"/>
            <a:ext cx="564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Ленок Ирина Петровна, заместитель директора по УВР, учитель ГБОУ школа 258 СПб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6" y="1410802"/>
            <a:ext cx="9154385" cy="51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/>
          <a:lstStyle/>
          <a:p>
            <a:r>
              <a:rPr lang="ru-RU" dirty="0" smtClean="0"/>
              <a:t>ЦОПП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www.copp78.ru/myprofession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4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714244-2606-5C66-71AA-A919B384E79F}"/>
              </a:ext>
            </a:extLst>
          </p:cNvPr>
          <p:cNvSpPr txBox="1"/>
          <p:nvPr/>
        </p:nvSpPr>
        <p:spPr>
          <a:xfrm>
            <a:off x="847288" y="3177331"/>
            <a:ext cx="4647501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Модель 2. Профессиональное обучение, предусматривающее взаимообмен </a:t>
            </a:r>
            <a:r>
              <a:rPr lang="ru-RU" sz="3200" b="1" dirty="0" smtClean="0"/>
              <a:t>ресурсами</a:t>
            </a:r>
            <a:endParaRPr lang="ru-RU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4EE036-79DA-DF7A-50EC-7A1580E0AC2F}"/>
              </a:ext>
            </a:extLst>
          </p:cNvPr>
          <p:cNvSpPr txBox="1"/>
          <p:nvPr/>
        </p:nvSpPr>
        <p:spPr>
          <a:xfrm>
            <a:off x="5947795" y="1825065"/>
            <a:ext cx="4127383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Модель 3. Взаимодействие с любой организацией, держателем программы профессионального обучения в рамках дополнительного 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D698CE2-E279-E7AE-8E14-F5412D0B1503}"/>
              </a:ext>
            </a:extLst>
          </p:cNvPr>
          <p:cNvSpPr txBox="1"/>
          <p:nvPr/>
        </p:nvSpPr>
        <p:spPr>
          <a:xfrm>
            <a:off x="838899" y="794523"/>
            <a:ext cx="4882393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Модель 1. Реализация профобучения в рамках прямых  договорных отношений с партнерами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01B1B6-5DDC-997F-0B05-847CE549FCF9}"/>
              </a:ext>
            </a:extLst>
          </p:cNvPr>
          <p:cNvSpPr txBox="1"/>
          <p:nvPr/>
        </p:nvSpPr>
        <p:spPr>
          <a:xfrm rot="20547265">
            <a:off x="6653147" y="657856"/>
            <a:ext cx="25408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ПАРТНЕРСТВО</a:t>
            </a:r>
          </a:p>
        </p:txBody>
      </p:sp>
    </p:spTree>
    <p:extLst>
      <p:ext uri="{BB962C8B-B14F-4D97-AF65-F5344CB8AC3E}">
        <p14:creationId xmlns:p14="http://schemas.microsoft.com/office/powerpoint/2010/main" val="27413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850859-0F34-4CA6-A592-4B9CBAA71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57" y="226503"/>
            <a:ext cx="4337108" cy="6568579"/>
          </a:xfrm>
        </p:spPr>
        <p:txBody>
          <a:bodyPr>
            <a:normAutofit/>
          </a:bodyPr>
          <a:lstStyle/>
          <a:p>
            <a:r>
              <a:rPr lang="ru-RU" sz="3600" b="1" dirty="0"/>
              <a:t>Школа </a:t>
            </a:r>
            <a:r>
              <a:rPr lang="ru-RU" sz="3600" b="1" dirty="0" err="1"/>
              <a:t>Минпросвещения</a:t>
            </a:r>
            <a:r>
              <a:rPr lang="ru-RU" sz="3600" b="1" dirty="0"/>
              <a:t> России</a:t>
            </a:r>
            <a:br>
              <a:rPr lang="ru-RU" sz="3600" b="1" dirty="0"/>
            </a:br>
            <a:r>
              <a:rPr lang="ru-RU" sz="3600" u="sng" dirty="0"/>
              <a:t>Магистральное направление «Профориентация»</a:t>
            </a:r>
            <a:br>
              <a:rPr lang="ru-RU" sz="3600" u="sng" dirty="0"/>
            </a:br>
            <a:r>
              <a:rPr lang="ru-RU" i="1" u="sng" dirty="0"/>
              <a:t>Критерий</a:t>
            </a:r>
            <a:r>
              <a:rPr lang="ru-RU" i="1" dirty="0"/>
              <a:t>: </a:t>
            </a:r>
            <a:r>
              <a:rPr lang="ru-RU" b="1" dirty="0"/>
              <a:t>«Сопровождение выбора профессии»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D5446582-0862-474F-3C9F-6E8A4B0B4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065164"/>
              </p:ext>
            </p:extLst>
          </p:nvPr>
        </p:nvGraphicFramePr>
        <p:xfrm>
          <a:off x="4135772" y="427839"/>
          <a:ext cx="7248087" cy="620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2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204E1-09C2-D929-566C-1E8BB7D8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Вариативные </a:t>
            </a:r>
            <a:r>
              <a:rPr lang="ru-RU" b="1" dirty="0"/>
              <a:t>с</a:t>
            </a:r>
            <a:r>
              <a:rPr lang="ru-RU" b="1" dirty="0" smtClean="0"/>
              <a:t>етевые </a:t>
            </a:r>
            <a:r>
              <a:rPr lang="ru-RU" b="1" dirty="0"/>
              <a:t>решения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705C9E9A-46EC-3CB0-B473-98258ABDDDBF}"/>
              </a:ext>
            </a:extLst>
          </p:cNvPr>
          <p:cNvGrpSpPr/>
          <p:nvPr/>
        </p:nvGrpSpPr>
        <p:grpSpPr>
          <a:xfrm>
            <a:off x="647271" y="1543655"/>
            <a:ext cx="5921854" cy="4644928"/>
            <a:chOff x="3038133" y="1493321"/>
            <a:chExt cx="5921854" cy="464492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FE0F7E0F-79F1-BBC0-4FBD-E040053977D0}"/>
                </a:ext>
              </a:extLst>
            </p:cNvPr>
            <p:cNvSpPr/>
            <p:nvPr/>
          </p:nvSpPr>
          <p:spPr>
            <a:xfrm rot="21600000">
              <a:off x="3683797" y="1493321"/>
              <a:ext cx="5276190" cy="1291330"/>
            </a:xfrm>
            <a:custGeom>
              <a:avLst/>
              <a:gdLst>
                <a:gd name="connsiteX0" fmla="*/ 0 w 5276190"/>
                <a:gd name="connsiteY0" fmla="*/ 0 h 1291328"/>
                <a:gd name="connsiteX1" fmla="*/ 4630526 w 5276190"/>
                <a:gd name="connsiteY1" fmla="*/ 0 h 1291328"/>
                <a:gd name="connsiteX2" fmla="*/ 5276190 w 5276190"/>
                <a:gd name="connsiteY2" fmla="*/ 645664 h 1291328"/>
                <a:gd name="connsiteX3" fmla="*/ 4630526 w 5276190"/>
                <a:gd name="connsiteY3" fmla="*/ 1291328 h 1291328"/>
                <a:gd name="connsiteX4" fmla="*/ 0 w 5276190"/>
                <a:gd name="connsiteY4" fmla="*/ 1291328 h 1291328"/>
                <a:gd name="connsiteX5" fmla="*/ 0 w 5276190"/>
                <a:gd name="connsiteY5" fmla="*/ 0 h 12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6190" h="1291328">
                  <a:moveTo>
                    <a:pt x="5276190" y="1291327"/>
                  </a:moveTo>
                  <a:lnTo>
                    <a:pt x="645664" y="1291327"/>
                  </a:lnTo>
                  <a:lnTo>
                    <a:pt x="0" y="645664"/>
                  </a:lnTo>
                  <a:lnTo>
                    <a:pt x="645664" y="1"/>
                  </a:lnTo>
                  <a:lnTo>
                    <a:pt x="5276190" y="1"/>
                  </a:lnTo>
                  <a:lnTo>
                    <a:pt x="5276190" y="1291327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2272" tIns="68581" rIns="128016" bIns="68581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/>
                <a:t>Сеть учреждений ДО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E062442-7DB2-4575-7D7F-BA2E7F46581A}"/>
                </a:ext>
              </a:extLst>
            </p:cNvPr>
            <p:cNvSpPr/>
            <p:nvPr/>
          </p:nvSpPr>
          <p:spPr>
            <a:xfrm>
              <a:off x="3038133" y="1493322"/>
              <a:ext cx="1291328" cy="1291328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A23DCD16-5FAF-61B1-AB94-612C5C2C1E2A}"/>
                </a:ext>
              </a:extLst>
            </p:cNvPr>
            <p:cNvSpPr/>
            <p:nvPr/>
          </p:nvSpPr>
          <p:spPr>
            <a:xfrm rot="21600000">
              <a:off x="3683797" y="3170121"/>
              <a:ext cx="5276190" cy="1291329"/>
            </a:xfrm>
            <a:custGeom>
              <a:avLst/>
              <a:gdLst>
                <a:gd name="connsiteX0" fmla="*/ 0 w 5276190"/>
                <a:gd name="connsiteY0" fmla="*/ 0 h 1291328"/>
                <a:gd name="connsiteX1" fmla="*/ 4630526 w 5276190"/>
                <a:gd name="connsiteY1" fmla="*/ 0 h 1291328"/>
                <a:gd name="connsiteX2" fmla="*/ 5276190 w 5276190"/>
                <a:gd name="connsiteY2" fmla="*/ 645664 h 1291328"/>
                <a:gd name="connsiteX3" fmla="*/ 4630526 w 5276190"/>
                <a:gd name="connsiteY3" fmla="*/ 1291328 h 1291328"/>
                <a:gd name="connsiteX4" fmla="*/ 0 w 5276190"/>
                <a:gd name="connsiteY4" fmla="*/ 1291328 h 1291328"/>
                <a:gd name="connsiteX5" fmla="*/ 0 w 5276190"/>
                <a:gd name="connsiteY5" fmla="*/ 0 h 12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6190" h="1291328">
                  <a:moveTo>
                    <a:pt x="5276190" y="1291327"/>
                  </a:moveTo>
                  <a:lnTo>
                    <a:pt x="645664" y="1291327"/>
                  </a:lnTo>
                  <a:lnTo>
                    <a:pt x="0" y="645664"/>
                  </a:lnTo>
                  <a:lnTo>
                    <a:pt x="645664" y="1"/>
                  </a:lnTo>
                  <a:lnTo>
                    <a:pt x="5276190" y="1"/>
                  </a:lnTo>
                  <a:lnTo>
                    <a:pt x="5276190" y="1291327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2272" tIns="68581" rIns="128016" bIns="68580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/>
                <a:t>Ресурсные центры СПО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F35E569A-37EA-C04F-2B31-4B509D9B5B3F}"/>
                </a:ext>
              </a:extLst>
            </p:cNvPr>
            <p:cNvSpPr/>
            <p:nvPr/>
          </p:nvSpPr>
          <p:spPr>
            <a:xfrm>
              <a:off x="3038133" y="3170122"/>
              <a:ext cx="1291328" cy="1291328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A3274D62-743E-119D-273F-E947363AD409}"/>
                </a:ext>
              </a:extLst>
            </p:cNvPr>
            <p:cNvSpPr/>
            <p:nvPr/>
          </p:nvSpPr>
          <p:spPr>
            <a:xfrm rot="21600000">
              <a:off x="3683797" y="4846920"/>
              <a:ext cx="5276190" cy="1291329"/>
            </a:xfrm>
            <a:custGeom>
              <a:avLst/>
              <a:gdLst>
                <a:gd name="connsiteX0" fmla="*/ 0 w 5276190"/>
                <a:gd name="connsiteY0" fmla="*/ 0 h 1291328"/>
                <a:gd name="connsiteX1" fmla="*/ 4630526 w 5276190"/>
                <a:gd name="connsiteY1" fmla="*/ 0 h 1291328"/>
                <a:gd name="connsiteX2" fmla="*/ 5276190 w 5276190"/>
                <a:gd name="connsiteY2" fmla="*/ 645664 h 1291328"/>
                <a:gd name="connsiteX3" fmla="*/ 4630526 w 5276190"/>
                <a:gd name="connsiteY3" fmla="*/ 1291328 h 1291328"/>
                <a:gd name="connsiteX4" fmla="*/ 0 w 5276190"/>
                <a:gd name="connsiteY4" fmla="*/ 1291328 h 1291328"/>
                <a:gd name="connsiteX5" fmla="*/ 0 w 5276190"/>
                <a:gd name="connsiteY5" fmla="*/ 0 h 12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6190" h="1291328">
                  <a:moveTo>
                    <a:pt x="5276190" y="1291327"/>
                  </a:moveTo>
                  <a:lnTo>
                    <a:pt x="645664" y="1291327"/>
                  </a:lnTo>
                  <a:lnTo>
                    <a:pt x="0" y="645664"/>
                  </a:lnTo>
                  <a:lnTo>
                    <a:pt x="645664" y="1"/>
                  </a:lnTo>
                  <a:lnTo>
                    <a:pt x="5276190" y="1"/>
                  </a:lnTo>
                  <a:lnTo>
                    <a:pt x="5276190" y="1291327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2272" tIns="68581" rIns="128016" bIns="68580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Центры квалификаций (учебно-производственные межшкольные комбинаты)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9A995F71-0212-ED93-3A16-8FED7DABCEED}"/>
                </a:ext>
              </a:extLst>
            </p:cNvPr>
            <p:cNvSpPr/>
            <p:nvPr/>
          </p:nvSpPr>
          <p:spPr>
            <a:xfrm>
              <a:off x="3038133" y="4846921"/>
              <a:ext cx="1291328" cy="1291328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Круг: прозрачная заливка 11">
            <a:extLst>
              <a:ext uri="{FF2B5EF4-FFF2-40B4-BE49-F238E27FC236}">
                <a16:creationId xmlns="" xmlns:a16="http://schemas.microsoft.com/office/drawing/2014/main" id="{EF261394-2D5A-32FA-C98A-E809CD326C74}"/>
              </a:ext>
            </a:extLst>
          </p:cNvPr>
          <p:cNvSpPr/>
          <p:nvPr/>
        </p:nvSpPr>
        <p:spPr>
          <a:xfrm>
            <a:off x="7967455" y="1394318"/>
            <a:ext cx="1291328" cy="1291328"/>
          </a:xfrm>
          <a:prstGeom prst="donu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250502-C307-A1F4-6710-DFFE855CF858}"/>
              </a:ext>
            </a:extLst>
          </p:cNvPr>
          <p:cNvSpPr txBox="1"/>
          <p:nvPr/>
        </p:nvSpPr>
        <p:spPr>
          <a:xfrm>
            <a:off x="7489609" y="2329909"/>
            <a:ext cx="2709644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Объединение нескольких организаций разного уровня, школ, иных организаций в единый комплекс с целью максимально эффективного решения проблем </a:t>
            </a:r>
            <a:r>
              <a:rPr lang="ru-RU" dirty="0" err="1"/>
              <a:t>проф.подготовки</a:t>
            </a:r>
            <a:r>
              <a:rPr lang="ru-RU" dirty="0"/>
              <a:t> (например, консорциум инженерных школ, психолого-педагогические классы района и т.п.)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83CABA-8E29-54C3-BEBE-6EE347B4999A}"/>
              </a:ext>
            </a:extLst>
          </p:cNvPr>
          <p:cNvSpPr txBox="1"/>
          <p:nvPr/>
        </p:nvSpPr>
        <p:spPr>
          <a:xfrm>
            <a:off x="1014653" y="203998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21942B-C7F8-9CF3-EE10-A41294750B00}"/>
              </a:ext>
            </a:extLst>
          </p:cNvPr>
          <p:cNvSpPr txBox="1"/>
          <p:nvPr/>
        </p:nvSpPr>
        <p:spPr>
          <a:xfrm>
            <a:off x="1056004" y="368145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CAA7782-1285-D6C2-885B-7223E0FF42B3}"/>
              </a:ext>
            </a:extLst>
          </p:cNvPr>
          <p:cNvSpPr txBox="1"/>
          <p:nvPr/>
        </p:nvSpPr>
        <p:spPr>
          <a:xfrm>
            <a:off x="1014652" y="5314344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34D889-5D15-A4C7-3469-D1C440361D63}"/>
              </a:ext>
            </a:extLst>
          </p:cNvPr>
          <p:cNvSpPr txBox="1"/>
          <p:nvPr/>
        </p:nvSpPr>
        <p:spPr>
          <a:xfrm>
            <a:off x="8291115" y="1874438"/>
            <a:ext cx="79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М.8.</a:t>
            </a:r>
          </a:p>
        </p:txBody>
      </p:sp>
    </p:spTree>
    <p:extLst>
      <p:ext uri="{BB962C8B-B14F-4D97-AF65-F5344CB8AC3E}">
        <p14:creationId xmlns:p14="http://schemas.microsoft.com/office/powerpoint/2010/main" val="31167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4495"/>
            <a:ext cx="9503229" cy="5959475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b="1" dirty="0" smtClean="0">
                <a:latin typeface="+mn-lt"/>
              </a:rPr>
              <a:t>1. Какая из предложенных моделей показалась вам наиболее приемлемой, адекватной сегодняшней ситуации?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2. С каким проблемами-рисками можно столкнуться при выстраивании именно системы работы?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3. 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было самым интересным, неожиданным, полезным?</a:t>
            </a:r>
            <a:b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Какие вопросы остались без ответа?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24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3806" y="2027244"/>
            <a:ext cx="10058400" cy="1450757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245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004CCED-90C2-8476-0DBE-2F01F7FF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0534" cy="1325563"/>
          </a:xfrm>
        </p:spPr>
        <p:txBody>
          <a:bodyPr/>
          <a:lstStyle/>
          <a:p>
            <a:pPr algn="ctr"/>
            <a:r>
              <a:rPr lang="ru-RU" b="1" dirty="0"/>
              <a:t>Предпрофессиональная подготовка и профессиональное обучение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D89DD7-8A2D-67F9-30ED-0D458198D55F}"/>
              </a:ext>
            </a:extLst>
          </p:cNvPr>
          <p:cNvSpPr txBox="1"/>
          <p:nvPr/>
        </p:nvSpPr>
        <p:spPr>
          <a:xfrm>
            <a:off x="838200" y="2155971"/>
            <a:ext cx="4388141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деятельности по освоению основ профессии в рамках профильного обучения, дополнительного образования, проектов профессионального самоопределения и профориентации обучающихся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1548CC-DAA9-5471-E79A-32925E351460}"/>
              </a:ext>
            </a:extLst>
          </p:cNvPr>
          <p:cNvSpPr txBox="1"/>
          <p:nvPr/>
        </p:nvSpPr>
        <p:spPr>
          <a:xfrm>
            <a:off x="6096000" y="2223083"/>
            <a:ext cx="4186106" cy="3447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образования, который направлен на приобретение обучающимися знаний, умений, навыков и формирование компетенции, необходимых для выполнения определенных трудовых, служебных функций (определенных видов трудовой, служебной деятельности, профессий).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5E6A10A-5D3C-C639-84C2-57235EFD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23" y="704376"/>
            <a:ext cx="9441300" cy="544924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Перечень поручений Президента Российской Федерации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 итогам заседания Государственного совета Российской Федерации </a:t>
            </a:r>
            <a:r>
              <a:rPr lang="ru-RU" sz="2800" b="1" dirty="0">
                <a:solidFill>
                  <a:srgbClr val="7030A0"/>
                </a:solidFill>
              </a:rPr>
              <a:t>23 декабря 2015 г.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(№ Пр-15ГС от 02 января 2016, подпункт «б» пункта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2):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r>
              <a:rPr lang="ru-RU" sz="2800" b="1" dirty="0"/>
              <a:t>б) </a:t>
            </a:r>
            <a:r>
              <a:rPr lang="ru-RU" sz="2800" b="1" dirty="0">
                <a:solidFill>
                  <a:srgbClr val="7030A0"/>
                </a:solidFill>
              </a:rPr>
              <a:t>разработать и реализовать комплекс мер, предусматривающих: </a:t>
            </a:r>
            <a:r>
              <a:rPr lang="ru-RU" sz="2800" b="1" dirty="0">
                <a:solidFill>
                  <a:schemeClr val="bg1"/>
                </a:solidFill>
              </a:rPr>
              <a:t>предоставление учащимся возможности одновременно с получением среднего общего образования пройти профессиональную подготовку по выбранным ими профессиям</a:t>
            </a:r>
            <a:r>
              <a:rPr lang="ru-RU" sz="2800" b="1" dirty="0">
                <a:solidFill>
                  <a:srgbClr val="7030A0"/>
                </a:solidFill>
              </a:rPr>
              <a:t>, в том числе с использованием инфраструктуры профессиональных образовательных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val="35780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обучение (273-ФЗ измен. 2020), ст. 73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9383486" cy="435133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dirty="0"/>
              <a:t>Профессиональное обучение направлено на </a:t>
            </a:r>
            <a:r>
              <a:rPr lang="ru-RU" dirty="0">
                <a:solidFill>
                  <a:schemeClr val="bg1"/>
                </a:solidFill>
              </a:rPr>
              <a:t>приобретение</a:t>
            </a:r>
            <a:r>
              <a:rPr lang="ru-RU" dirty="0"/>
              <a:t> лицами различного возраста </a:t>
            </a:r>
            <a:r>
              <a:rPr lang="ru-RU" dirty="0">
                <a:solidFill>
                  <a:srgbClr val="7030A0"/>
                </a:solidFill>
              </a:rPr>
              <a:t>профессиональной компетенции</a:t>
            </a:r>
            <a:r>
              <a:rPr lang="ru-RU" dirty="0"/>
              <a:t>…,</a:t>
            </a:r>
            <a:r>
              <a:rPr lang="ru-RU" dirty="0">
                <a:solidFill>
                  <a:srgbClr val="7030A0"/>
                </a:solidFill>
              </a:rPr>
              <a:t>получение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указанными лицами </a:t>
            </a:r>
            <a:r>
              <a:rPr lang="ru-RU" dirty="0">
                <a:solidFill>
                  <a:schemeClr val="bg1"/>
                </a:solidFill>
              </a:rPr>
              <a:t>квалификации по профессии рабочего, должности служащего </a:t>
            </a:r>
            <a:r>
              <a:rPr lang="ru-RU" dirty="0"/>
              <a:t>и </a:t>
            </a:r>
            <a:r>
              <a:rPr lang="ru-RU" dirty="0">
                <a:solidFill>
                  <a:schemeClr val="bg1"/>
                </a:solidFill>
              </a:rPr>
              <a:t>присвоение им (при наличии) квалификационных разрядов</a:t>
            </a:r>
            <a:r>
              <a:rPr lang="ru-RU" dirty="0"/>
              <a:t>, классов, категорий по профессии рабочего или должности служащего </a:t>
            </a:r>
            <a:r>
              <a:rPr lang="ru-RU" dirty="0">
                <a:solidFill>
                  <a:schemeClr val="bg1"/>
                </a:solidFill>
              </a:rPr>
              <a:t>без изменения уровня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18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344"/>
            <a:ext cx="6284052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Профессиональное обучение (273-ФЗ 2020), ст. 73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309" y="1876721"/>
            <a:ext cx="6367943" cy="435133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Профессиональное обучение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осуществляется в организациях, осуществляющих образовательную деятельность, в том числе в учебных центрах профессиональной квалификации и на производстве, а также в форме самообразования. </a:t>
            </a:r>
            <a:r>
              <a:rPr lang="ru-RU" dirty="0"/>
              <a:t>Учебные центры профессиональной квалификации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могут создаваться в различных организационно-правовых формах </a:t>
            </a:r>
            <a:r>
              <a:rPr lang="ru-RU" dirty="0"/>
              <a:t>юридических лиц, предусмотренных гражданским законодательством, или в качестве структурных подразделений юридических лиц.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6D907E-E834-5C53-94D0-1BEF4041FF9F}"/>
              </a:ext>
            </a:extLst>
          </p:cNvPr>
          <p:cNvSpPr/>
          <p:nvPr/>
        </p:nvSpPr>
        <p:spPr>
          <a:xfrm>
            <a:off x="7726261" y="1593907"/>
            <a:ext cx="3711430" cy="4893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МИНИСТЕРСТВО ПРОСВЕЩЕНИЯ РОССИЙСКОЙ ФЕДЕРАЦИИ ПРИКАЗ от 14 июля 2023 г. N 534 ОБ УТВЕРЖДЕНИИ ПЕРЕЧНЯ ПРОФЕССИЙ РАБОЧИХ, ДОЛЖНОСТЕЙ СЛУЖАЩИХ, ПО КОТОРЫМ ОСУЩЕСТВЛЯЕТСЯ ПРОФЕССИОНАЛЬНОЕ ОБУЧЕНИЕ </a:t>
            </a:r>
          </a:p>
        </p:txBody>
      </p:sp>
    </p:spTree>
    <p:extLst>
      <p:ext uri="{BB962C8B-B14F-4D97-AF65-F5344CB8AC3E}">
        <p14:creationId xmlns:p14="http://schemas.microsoft.com/office/powerpoint/2010/main" val="34427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743" y="1562553"/>
            <a:ext cx="8382000" cy="34013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Какой категории обучающихся адресовано профессиональное обучение?</a:t>
            </a:r>
            <a:br>
              <a:rPr lang="ru-RU" b="1" dirty="0" smtClean="0"/>
            </a:br>
            <a:r>
              <a:rPr lang="ru-RU" b="1" dirty="0" smtClean="0"/>
              <a:t>В каком контексте можно говорить о </a:t>
            </a:r>
            <a:r>
              <a:rPr lang="ru-RU" b="1" dirty="0" err="1" smtClean="0"/>
              <a:t>проф.обучении</a:t>
            </a:r>
            <a:r>
              <a:rPr lang="ru-RU" b="1" dirty="0" smtClean="0"/>
              <a:t>, частью какой системы оно является?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865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Системный подход к профессиональному обучению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0486" y="2242458"/>
            <a:ext cx="3439886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Система работы с детьми с ОВЗ</a:t>
            </a:r>
          </a:p>
          <a:p>
            <a:r>
              <a:rPr lang="ru-RU" sz="3200" b="1" dirty="0" err="1" smtClean="0"/>
              <a:t>Проф.обучение</a:t>
            </a:r>
            <a:endParaRPr lang="ru-RU" sz="3200" b="1" dirty="0"/>
          </a:p>
          <a:p>
            <a:r>
              <a:rPr lang="ru-RU" sz="3200" b="1" dirty="0" err="1"/>
              <a:t>А</a:t>
            </a:r>
            <a:r>
              <a:rPr lang="ru-RU" sz="3200" b="1" dirty="0" err="1" smtClean="0"/>
              <a:t>билимпикс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08713" y="1796142"/>
            <a:ext cx="3145972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Элемент </a:t>
            </a:r>
            <a:r>
              <a:rPr lang="ru-RU" sz="2800" dirty="0" err="1" smtClean="0"/>
              <a:t>профминимума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Предпрофессиональные классы (</a:t>
            </a:r>
            <a:r>
              <a:rPr lang="ru-RU" sz="2800" dirty="0" err="1" smtClean="0"/>
              <a:t>доп.образование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проф.обучение</a:t>
            </a:r>
            <a:r>
              <a:rPr lang="ru-RU" sz="2800" dirty="0" smtClean="0"/>
              <a:t>, чемпионаты </a:t>
            </a:r>
            <a:r>
              <a:rPr lang="ru-RU" sz="2800" dirty="0" err="1" smtClean="0"/>
              <a:t>проф.мастерства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94171" y="4411262"/>
            <a:ext cx="3407227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Проф.обучение</a:t>
            </a:r>
            <a:r>
              <a:rPr lang="ru-RU" sz="3600" dirty="0" smtClean="0"/>
              <a:t> как отдельный профиль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910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73C5D1-61EA-8705-B8E0-F92D1C2F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3264" cy="1325563"/>
          </a:xfrm>
        </p:spPr>
        <p:txBody>
          <a:bodyPr>
            <a:normAutofit fontScale="90000"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Письмо Минобрнауки России от 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05.12.2017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N 06-1793 О методических рекомендациях (вместе с Методическими рекомендациями по организации прохождения обучающимися профессионального обучения одновременно с получением среднего общего образования, в том числе, с использованием инфраструктуры профессиональных образовательных организаций)</a:t>
            </a:r>
            <a:b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8F5D82-5341-B0B8-636E-D59747D8DFB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marL="342900" marR="334645" lvl="0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 обучению </a:t>
            </a:r>
            <a:r>
              <a:rPr lang="ru-RU" sz="1800" kern="100" dirty="0">
                <a:solidFill>
                  <a:srgbClr val="C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допускаются лица различного возраста, в том числе не имеющие основного общего или среднего общего образования, включая лиц с ограниченными возможностями здоровья (с различными формами умственной отсталости).</a:t>
            </a:r>
            <a:endParaRPr lang="ru-RU" sz="1800" kern="1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4645" lvl="0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в пределах освоения образовательной программы среднего общего образования, образовательных программ среднего профессионального образования предоставляется бесплатно</a:t>
            </a:r>
            <a:endParaRPr lang="ru-RU" sz="18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4645" lvl="0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C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профессионального обучения в пределах освоения образовательной программы среднего общего образования осуществляется при наличии необходимых условий. </a:t>
            </a: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1800" kern="100" dirty="0">
                <a:solidFill>
                  <a:srgbClr val="C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условия могут быть созданы </a:t>
            </a: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как самой образовательной организацией, реализующей образовательную программу среднего общего образования, либо </a:t>
            </a:r>
            <a:r>
              <a:rPr lang="ru-RU" sz="1800" kern="100" dirty="0">
                <a:solidFill>
                  <a:srgbClr val="C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ресурсов других организаций, осуществляющих образовательную деятельность посредством сетевой формы реализации образовательных программ</a:t>
            </a:r>
            <a:endParaRPr lang="ru-RU" sz="1800" kern="1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34645" lvl="0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профессионального обучения </a:t>
            </a:r>
            <a:r>
              <a:rPr lang="ru-RU" sz="1800" kern="100" dirty="0">
                <a:solidFill>
                  <a:srgbClr val="C00000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может рассматриваться как отдельный профиль образовательной программы среднего общего образования </a:t>
            </a:r>
            <a:endParaRPr lang="ru-RU" sz="1800" kern="1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935</Words>
  <Application>Microsoft Office PowerPoint</Application>
  <PresentationFormat>Произвольный</PresentationFormat>
  <Paragraphs>94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Simple Light</vt:lpstr>
      <vt:lpstr>3_Тема Office</vt:lpstr>
      <vt:lpstr>Профессиональное обучение: условия и организационные решения</vt:lpstr>
      <vt:lpstr>Школа Минпросвещения России Магистральное направление «Профориентация» Критерий: «Сопровождение выбора профессии» </vt:lpstr>
      <vt:lpstr>Предпрофессиональная подготовка и профессиональное обучение</vt:lpstr>
      <vt:lpstr>Перечень поручений Президента Российской Федерации по итогам заседания Государственного совета Российской Федерации 23 декабря 2015 г. (№ Пр-15ГС от 02 января 2016, подпункт «б» пункта 2): б) разработать и реализовать комплекс мер, предусматривающих: предоставление учащимся возможности одновременно с получением среднего общего образования пройти профессиональную подготовку по выбранным ими профессиям, в том числе с использованием инфраструктуры профессиональных образовательных организаций»</vt:lpstr>
      <vt:lpstr>Профессиональное обучение (273-ФЗ измен. 2020), ст. 73</vt:lpstr>
      <vt:lpstr>Профессиональное обучение (273-ФЗ 2020), ст. 73</vt:lpstr>
      <vt:lpstr>Какой категории обучающихся адресовано профессиональное обучение? В каком контексте можно говорить о проф.обучении, частью какой системы оно является?</vt:lpstr>
      <vt:lpstr>Системный подход к профессиональному обучению</vt:lpstr>
      <vt:lpstr>Письмо Минобрнауки России от 05.12.2017 N 06-1793 О методических рекомендациях (вместе с Методическими рекомендациями по организации прохождения обучающимися профессионального обучения одновременно с получением среднего общего образования, в том числе, с использованием инфраструктуры профессиональных образовательных организаций) </vt:lpstr>
      <vt:lpstr>Вариативные модели организации профессионального обучения в школе</vt:lpstr>
      <vt:lpstr>Презентация PowerPoint</vt:lpstr>
      <vt:lpstr>Презентация PowerPoint</vt:lpstr>
      <vt:lpstr>Презентация PowerPoint</vt:lpstr>
      <vt:lpstr>Реализация программы проф.обучения в рамках сетевой формы реализации ООП</vt:lpstr>
      <vt:lpstr>Презентация PowerPoint</vt:lpstr>
      <vt:lpstr>Презентация PowerPoint</vt:lpstr>
      <vt:lpstr>Презентация PowerPoint</vt:lpstr>
      <vt:lpstr>ЦОПП https://www.copp78.ru/myprofession </vt:lpstr>
      <vt:lpstr>Презентация PowerPoint</vt:lpstr>
      <vt:lpstr>Вариативные сетевые решения</vt:lpstr>
      <vt:lpstr>1. Какая из предложенных моделей показалась вам наиболее приемлемой, адекватной сегодняшней ситуации? 2. С каким проблемами-рисками можно столкнуться при выстраивании именно системы работы? 3. Что было самым интересным, неожиданным, полезным? 4. Какие вопросы остались без ответа?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Матина Галина Олеговна</cp:lastModifiedBy>
  <cp:revision>40</cp:revision>
  <dcterms:created xsi:type="dcterms:W3CDTF">2020-10-04T11:27:59Z</dcterms:created>
  <dcterms:modified xsi:type="dcterms:W3CDTF">2024-05-15T07:57:13Z</dcterms:modified>
</cp:coreProperties>
</file>