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350" r:id="rId3"/>
    <p:sldId id="349" r:id="rId4"/>
    <p:sldId id="352" r:id="rId5"/>
    <p:sldId id="347" r:id="rId6"/>
    <p:sldId id="345" r:id="rId7"/>
    <p:sldId id="353" r:id="rId8"/>
    <p:sldId id="348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B57DDA-A1FD-441C-B83F-8E9A887800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A41AEC9-3341-43EC-8364-545777274D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C8E6007-0E33-4CFA-87FF-4016DD20E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13808-3795-4C08-9D50-E5D63797200A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D7AF530-08E1-4ACC-86B1-BFA3EB06B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1CF7610-CB42-460B-8463-F50C7E8C4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BEC3A-0896-4E9A-87D6-811E8564EE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556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BB89E7-E723-4F51-9267-A4109640B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11CD139-7DEE-481E-B9E2-F5D1E2E0D6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439E6B9-9920-4342-9950-BA43C876C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13808-3795-4C08-9D50-E5D63797200A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5655DBB-0807-464C-8FC7-78E353C7C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D8D84AC-A2F3-4846-9215-45B2A2D2A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BEC3A-0896-4E9A-87D6-811E8564EE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911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335D95F2-74AF-49F5-BFA7-2EE9115804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9504271-2B39-4502-92D1-2783B80CD6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3FC5AC5-14AE-481A-B57F-F68497A16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13808-3795-4C08-9D50-E5D63797200A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5AFE799-E052-4DE7-9A75-D43974BC5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4BB5083-48EE-4206-9DA1-6D99ED950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BEC3A-0896-4E9A-87D6-811E8564EE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600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967370-DF27-4DCE-8DB0-5948F328E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951E142-8BCF-4B12-A301-9350B801B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F7CF294-3EB2-41A1-A359-40C373C85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13808-3795-4C08-9D50-E5D63797200A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44D4A11-98E7-4C89-8485-0CE8A9A2C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0D931CD-6F6B-4B15-AB2B-CD6B2B211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BEC3A-0896-4E9A-87D6-811E8564EE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795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E0241C-0D4F-485B-A5F0-A3FD65814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CB97898-88D8-4D44-8495-CAC53D897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6C366B6-3F77-4369-BC77-5F1AB37C6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13808-3795-4C08-9D50-E5D63797200A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8B01B61-EDF3-44E6-A883-160192381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3D60C2C-7A4D-48E8-BE80-7F4852CF2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BEC3A-0896-4E9A-87D6-811E8564EE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794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EE94AD-58E5-4F42-AE3D-5E391CF35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07D2D9C-06DC-48D5-9E98-417363669E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48C4473-1075-453C-89F5-F0645B4EB0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4F9B8DD-BB3F-4B53-9DD5-52D6537EE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13808-3795-4C08-9D50-E5D63797200A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22F0EEB-7980-4436-8C91-69BE586D3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A4D01B8-C005-4CFD-805B-373E911EB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BEC3A-0896-4E9A-87D6-811E8564EE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45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0BF3D4-2B9A-4804-9C68-42C3650D5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E169795-E781-4DC9-A285-FB45092BD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DBAE3F1-7DAC-45A8-8648-A5DAAE74E1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911E3DA-9C99-40D9-A2F1-0AF8ED8B41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E929799-B4D4-4D23-B0C8-4D432EAFF3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500D8D1-C352-4C8D-9AD2-E918DCD71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13808-3795-4C08-9D50-E5D63797200A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8640E3B-B344-43FE-8585-07A64341C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68DB71F-9F6A-4EC3-862C-3BBFB4237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BEC3A-0896-4E9A-87D6-811E8564EE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152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D6FFEF-1886-4C3C-8BB9-EAEA9E17F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2E09F3F-A5FE-4BDA-9EE5-E97D5CAAF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13808-3795-4C08-9D50-E5D63797200A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FFCF29F-364B-4B1E-B858-FC796E797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5977D5E-3D43-4611-823D-A433846E2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BEC3A-0896-4E9A-87D6-811E8564EE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397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239ABF9-9FF0-4BE7-BE14-E8C2B9E1F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13808-3795-4C08-9D50-E5D63797200A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D8A6D77-8B6B-4F90-ADD2-77A120850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C69CAD8-FDB8-4D3F-A65A-98841C940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BEC3A-0896-4E9A-87D6-811E8564EE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043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48E5D6-87B6-4D8B-B900-AD1108708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454FA21-389F-4D1B-BBC0-B28135120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B89F096-729C-48C6-882E-C8BB4CF3CC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A5D3F05-087E-49C1-BD83-159AF9F1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13808-3795-4C08-9D50-E5D63797200A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3AE75AF-E08A-4BA7-BC7F-B90D2BC2B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E9DE687-A21E-422B-9622-0ACEBF41F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BEC3A-0896-4E9A-87D6-811E8564EE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084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ED62AF-3D6F-451A-9517-FC888EAD7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9503D4D-E79E-4C1D-9FAF-01AD6B6AC0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3DDCB5B-CFFA-456E-8151-C4A41255DA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0BFDB1A-D33B-4E88-9D90-79673830E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13808-3795-4C08-9D50-E5D63797200A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2DC20E1-7A36-420B-8B4A-2D985445E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058BE5E-E07B-491F-A7CE-73A3EBCF2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BEC3A-0896-4E9A-87D6-811E8564EE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076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75972A-A980-44F1-99FB-850746C63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7663C1B-E130-48D2-8666-1706C4323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C76D09E-C9BF-490B-B79B-98FE0B28CB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13808-3795-4C08-9D50-E5D63797200A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2EE1B2D-90D2-47CC-A787-C5E8C94106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13B5AB1-8CF6-46B6-A2A0-763A8979F0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BEC3A-0896-4E9A-87D6-811E8564EE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770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3.png"/><Relationship Id="rId4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FE2B15-FC85-400C-AF48-DF0872F0A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50110"/>
            <a:ext cx="9144000" cy="1810328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accent1"/>
                </a:solidFill>
              </a:rPr>
              <a:t>«Школа Минпросвещения России»: </a:t>
            </a:r>
            <a:br>
              <a:rPr lang="ru-RU" sz="4000" dirty="0">
                <a:solidFill>
                  <a:schemeClr val="accent1"/>
                </a:solidFill>
              </a:rPr>
            </a:br>
            <a:r>
              <a:rPr lang="ru-RU" sz="4000" dirty="0">
                <a:solidFill>
                  <a:schemeClr val="accent1"/>
                </a:solidFill>
              </a:rPr>
              <a:t>управление изменениями в образовании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FCA71DC-883B-416A-A04A-21D64E20A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4837" y="3597563"/>
            <a:ext cx="9144000" cy="1655762"/>
          </a:xfrm>
        </p:spPr>
        <p:txBody>
          <a:bodyPr/>
          <a:lstStyle/>
          <a:p>
            <a:r>
              <a:rPr lang="ru-RU" dirty="0"/>
              <a:t>Стратегическая сессия по проекту </a:t>
            </a:r>
          </a:p>
          <a:p>
            <a:r>
              <a:rPr lang="ru-RU" dirty="0"/>
              <a:t>«ШКОЛА МИНПРОСВЕЩЕНИЯ РОССИИ»</a:t>
            </a:r>
          </a:p>
          <a:p>
            <a:r>
              <a:rPr lang="ru-RU" dirty="0"/>
              <a:t>16.05.2024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8C59EE1-397C-4787-873C-E922ECE868CA}"/>
              </a:ext>
            </a:extLst>
          </p:cNvPr>
          <p:cNvSpPr txBox="1"/>
          <p:nvPr/>
        </p:nvSpPr>
        <p:spPr>
          <a:xfrm>
            <a:off x="7756274" y="5491601"/>
            <a:ext cx="41378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Лужецкая Ирина Геннадьевна,</a:t>
            </a:r>
          </a:p>
          <a:p>
            <a:pPr algn="ctr"/>
            <a:r>
              <a:rPr lang="ru-RU" dirty="0"/>
              <a:t>директор ГБУ ДППО</a:t>
            </a:r>
            <a:r>
              <a:rPr lang="en-US" dirty="0"/>
              <a:t> </a:t>
            </a:r>
            <a:r>
              <a:rPr lang="ru-RU" dirty="0"/>
              <a:t>ЦПКС ИМЦ </a:t>
            </a:r>
            <a:br>
              <a:rPr lang="ru-RU" dirty="0"/>
            </a:br>
            <a:r>
              <a:rPr lang="ru-RU" dirty="0"/>
              <a:t>Московского района Санкт-Петербурга</a:t>
            </a:r>
          </a:p>
          <a:p>
            <a:pPr algn="ctr"/>
            <a:r>
              <a:rPr lang="en-US" dirty="0"/>
              <a:t>IGLnew@mail.ru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4163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BC94F8C-6E15-430B-9D0C-F78093EC7C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515" t="26263" r="15997" b="5051"/>
          <a:stretch/>
        </p:blipFill>
        <p:spPr>
          <a:xfrm>
            <a:off x="560656" y="1127704"/>
            <a:ext cx="5086223" cy="413814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78DABEE-5B4C-49DE-B612-FCA53B9C7C80}"/>
              </a:ext>
            </a:extLst>
          </p:cNvPr>
          <p:cNvSpPr/>
          <p:nvPr/>
        </p:nvSpPr>
        <p:spPr>
          <a:xfrm>
            <a:off x="1609497" y="237834"/>
            <a:ext cx="95098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ea typeface="Roboto Slab" pitchFamily="2" charset="0"/>
              </a:rPr>
              <a:t>Диагностика ШМП как инструмент управления качеством образования</a:t>
            </a:r>
          </a:p>
        </p:txBody>
      </p:sp>
      <p:pic>
        <p:nvPicPr>
          <p:cNvPr id="5" name="Рисунок 4" descr="Тенденция к повышению">
            <a:extLst>
              <a:ext uri="{FF2B5EF4-FFF2-40B4-BE49-F238E27FC236}">
                <a16:creationId xmlns:a16="http://schemas.microsoft.com/office/drawing/2014/main" xmlns="" id="{D5B8F3FE-AD57-4F6E-AD4E-83A5876A1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803741" y="1354828"/>
            <a:ext cx="3283783" cy="3283783"/>
          </a:xfrm>
          <a:prstGeom prst="rect">
            <a:avLst/>
          </a:prstGeom>
        </p:spPr>
      </p:pic>
      <p:pic>
        <p:nvPicPr>
          <p:cNvPr id="6" name="Picture 2" descr="Стандарт – Бесплатные иконки: интерфейс">
            <a:extLst>
              <a:ext uri="{FF2B5EF4-FFF2-40B4-BE49-F238E27FC236}">
                <a16:creationId xmlns:a16="http://schemas.microsoft.com/office/drawing/2014/main" xmlns="" id="{02AD3D24-E94A-4AE6-97D7-C71EC21F2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6205" y="1127704"/>
            <a:ext cx="1589745" cy="158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D70222D-DCA1-4F96-B3D2-51F9EF781D9B}"/>
              </a:ext>
            </a:extLst>
          </p:cNvPr>
          <p:cNvSpPr txBox="1"/>
          <p:nvPr/>
        </p:nvSpPr>
        <p:spPr>
          <a:xfrm>
            <a:off x="10307782" y="2796665"/>
            <a:ext cx="1203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Эталон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1538E99-2343-4C6B-887A-1C0C0F49828F}"/>
              </a:ext>
            </a:extLst>
          </p:cNvPr>
          <p:cNvSpPr/>
          <p:nvPr/>
        </p:nvSpPr>
        <p:spPr>
          <a:xfrm>
            <a:off x="2903511" y="5035553"/>
            <a:ext cx="86079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Определение уровня соответствия статусу «Школы Минпросвещения России» – это хороший инструмент для понимания сегодняшнего состояния школы и определения той планки, к которой она будет стремиться </a:t>
            </a:r>
            <a:br>
              <a:rPr lang="ru-RU" sz="2000" dirty="0"/>
            </a:br>
            <a:r>
              <a:rPr lang="ru-RU" sz="2000" dirty="0"/>
              <a:t>в течение следующего года.</a:t>
            </a:r>
          </a:p>
        </p:txBody>
      </p:sp>
    </p:spTree>
    <p:extLst>
      <p:ext uri="{BB962C8B-B14F-4D97-AF65-F5344CB8AC3E}">
        <p14:creationId xmlns:p14="http://schemas.microsoft.com/office/powerpoint/2010/main" val="69064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89C6D27-B4CA-4759-B4AF-E7D9E0335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55" y="1390794"/>
            <a:ext cx="5846039" cy="31846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C33057D-8468-4F8B-81EA-051E6FFED5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66" t="37170" r="6288" b="25994"/>
          <a:stretch/>
        </p:blipFill>
        <p:spPr>
          <a:xfrm>
            <a:off x="3132082" y="2743100"/>
            <a:ext cx="6282809" cy="18909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433BBE8-881C-4B99-883C-96A96B109ECE}"/>
              </a:ext>
            </a:extLst>
          </p:cNvPr>
          <p:cNvSpPr txBox="1"/>
          <p:nvPr/>
        </p:nvSpPr>
        <p:spPr>
          <a:xfrm>
            <a:off x="7839207" y="1390794"/>
            <a:ext cx="4147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1"/>
                </a:solidFill>
                <a:latin typeface="+mj-lt"/>
              </a:rPr>
              <a:t>Программа развития – интегратор повышения качества образования </a:t>
            </a:r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xmlns="" id="{1275FA25-FD3A-4C00-9EFB-2AAF1784B0CC}"/>
              </a:ext>
            </a:extLst>
          </p:cNvPr>
          <p:cNvSpPr/>
          <p:nvPr/>
        </p:nvSpPr>
        <p:spPr>
          <a:xfrm rot="5400000">
            <a:off x="6617533" y="1429736"/>
            <a:ext cx="909156" cy="831273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7F2158B-BA05-4483-B62E-F1EE54C2DDB7}"/>
              </a:ext>
            </a:extLst>
          </p:cNvPr>
          <p:cNvSpPr txBox="1"/>
          <p:nvPr/>
        </p:nvSpPr>
        <p:spPr>
          <a:xfrm>
            <a:off x="1381314" y="105507"/>
            <a:ext cx="94293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+mj-lt"/>
                <a:ea typeface="Roboto Slab" pitchFamily="2" charset="0"/>
              </a:rPr>
              <a:t>Результат самодиагностики </a:t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  <a:latin typeface="+mj-lt"/>
                <a:ea typeface="Roboto Slab" pitchFamily="2" charset="0"/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+mj-lt"/>
                <a:ea typeface="Roboto Slab" pitchFamily="2" charset="0"/>
              </a:rPr>
              <a:t>– основа проектирования программ развития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188ABC4C-7429-48A5-A88D-8F60121B94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985" t="74007" r="6742" b="13134"/>
          <a:stretch/>
        </p:blipFill>
        <p:spPr>
          <a:xfrm>
            <a:off x="649355" y="5467206"/>
            <a:ext cx="6422757" cy="122666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5DDE014-215A-4483-BB51-35EE8FF2D401}"/>
              </a:ext>
            </a:extLst>
          </p:cNvPr>
          <p:cNvSpPr txBox="1"/>
          <p:nvPr/>
        </p:nvSpPr>
        <p:spPr>
          <a:xfrm>
            <a:off x="649355" y="4738383"/>
            <a:ext cx="7851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Индивидуальная траектория развития школы </a:t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</a:b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в едином образовательном пространстве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AB3F5ADA-3843-434D-8C7C-D7A52E85CA0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01" t="28802" r="72753" b="38343"/>
          <a:stretch/>
        </p:blipFill>
        <p:spPr>
          <a:xfrm>
            <a:off x="7122378" y="4708718"/>
            <a:ext cx="2301246" cy="198306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55566B3B-5297-415A-9FC6-39D93EDE7F9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5954"/>
          <a:stretch/>
        </p:blipFill>
        <p:spPr>
          <a:xfrm>
            <a:off x="9785242" y="2617609"/>
            <a:ext cx="2112376" cy="2091109"/>
          </a:xfrm>
          <a:prstGeom prst="rect">
            <a:avLst/>
          </a:prstGeom>
        </p:spPr>
      </p:pic>
      <p:sp>
        <p:nvSpPr>
          <p:cNvPr id="22" name="Стрелка: изогнутая вверх 21">
            <a:extLst>
              <a:ext uri="{FF2B5EF4-FFF2-40B4-BE49-F238E27FC236}">
                <a16:creationId xmlns:a16="http://schemas.microsoft.com/office/drawing/2014/main" xmlns="" id="{DE9CD70C-506A-4A60-B7CB-1C8589F68D68}"/>
              </a:ext>
            </a:extLst>
          </p:cNvPr>
          <p:cNvSpPr/>
          <p:nvPr/>
        </p:nvSpPr>
        <p:spPr>
          <a:xfrm rot="19532843">
            <a:off x="9644604" y="4932699"/>
            <a:ext cx="2138152" cy="1069016"/>
          </a:xfrm>
          <a:prstGeom prst="curved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E79BE12-1236-4DEF-827B-9178C19E96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32" t="23985" r="6288" b="64889"/>
          <a:stretch/>
        </p:blipFill>
        <p:spPr>
          <a:xfrm>
            <a:off x="7156381" y="2239817"/>
            <a:ext cx="4760920" cy="56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281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42F4802-67E2-46B7-A6F5-BA0C979F23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85" t="33481" r="56668" b="7340"/>
          <a:stretch/>
        </p:blipFill>
        <p:spPr>
          <a:xfrm>
            <a:off x="360220" y="1645457"/>
            <a:ext cx="5267735" cy="444269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2EFC57E-9516-4D1F-BA12-6C8C121711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779" r="53863" b="7204"/>
          <a:stretch/>
        </p:blipFill>
        <p:spPr>
          <a:xfrm>
            <a:off x="6096000" y="1645457"/>
            <a:ext cx="5624945" cy="4442692"/>
          </a:xfrm>
          <a:prstGeom prst="rect">
            <a:avLst/>
          </a:prstGeom>
        </p:spPr>
      </p:pic>
      <p:sp>
        <p:nvSpPr>
          <p:cNvPr id="4" name="Стрелка: пятиугольник 3">
            <a:extLst>
              <a:ext uri="{FF2B5EF4-FFF2-40B4-BE49-F238E27FC236}">
                <a16:creationId xmlns:a16="http://schemas.microsoft.com/office/drawing/2014/main" xmlns="" id="{EC2B87D5-EB68-4560-9769-201297A66D5F}"/>
              </a:ext>
            </a:extLst>
          </p:cNvPr>
          <p:cNvSpPr/>
          <p:nvPr/>
        </p:nvSpPr>
        <p:spPr>
          <a:xfrm rot="10800000">
            <a:off x="9623052" y="22234"/>
            <a:ext cx="2568947" cy="799802"/>
          </a:xfrm>
          <a:prstGeom prst="homePlate">
            <a:avLst/>
          </a:prstGeom>
          <a:gradFill>
            <a:gsLst>
              <a:gs pos="0">
                <a:srgbClr val="AA22A0"/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AA7CB1C-5E9B-479B-A1F5-00799E050FC4}"/>
              </a:ext>
            </a:extLst>
          </p:cNvPr>
          <p:cNvSpPr txBox="1"/>
          <p:nvPr/>
        </p:nvSpPr>
        <p:spPr>
          <a:xfrm>
            <a:off x="10191888" y="142306"/>
            <a:ext cx="1921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Наш тренажёр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3673FAE-9832-4AD3-A127-14B7E54592A7}"/>
              </a:ext>
            </a:extLst>
          </p:cNvPr>
          <p:cNvSpPr txBox="1"/>
          <p:nvPr/>
        </p:nvSpPr>
        <p:spPr>
          <a:xfrm>
            <a:off x="224614" y="77353"/>
            <a:ext cx="93194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Наглядный анализ текущего состояния и перспектив развития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школы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как основа для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интерпретации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/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результатов самодиагностики</a:t>
            </a:r>
          </a:p>
        </p:txBody>
      </p:sp>
    </p:spTree>
    <p:extLst>
      <p:ext uri="{BB962C8B-B14F-4D97-AF65-F5344CB8AC3E}">
        <p14:creationId xmlns:p14="http://schemas.microsoft.com/office/powerpoint/2010/main" val="3537832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9DEB788-6F7E-4A2A-B91C-C96CD39DB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52" y="1"/>
            <a:ext cx="9532883" cy="67090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2FECA0C-4CAB-4E43-8E69-0B61C950BA8E}"/>
              </a:ext>
            </a:extLst>
          </p:cNvPr>
          <p:cNvSpPr txBox="1"/>
          <p:nvPr/>
        </p:nvSpPr>
        <p:spPr>
          <a:xfrm>
            <a:off x="8839200" y="914399"/>
            <a:ext cx="36021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88BEE43-F573-4313-8959-FF50C30EC134}"/>
              </a:ext>
            </a:extLst>
          </p:cNvPr>
          <p:cNvSpPr txBox="1"/>
          <p:nvPr/>
        </p:nvSpPr>
        <p:spPr>
          <a:xfrm>
            <a:off x="7865974" y="914399"/>
            <a:ext cx="36021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1</a:t>
            </a:r>
          </a:p>
        </p:txBody>
      </p:sp>
      <p:pic>
        <p:nvPicPr>
          <p:cNvPr id="9" name="Рисунок 8" descr="Карандаш">
            <a:extLst>
              <a:ext uri="{FF2B5EF4-FFF2-40B4-BE49-F238E27FC236}">
                <a16:creationId xmlns:a16="http://schemas.microsoft.com/office/drawing/2014/main" xmlns="" id="{904E49E1-2E94-4520-BC68-86C35CF726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843568" y="1001498"/>
            <a:ext cx="831289" cy="831289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74556C94-62BB-4C0E-AEC6-F8917F3E906C}"/>
              </a:ext>
            </a:extLst>
          </p:cNvPr>
          <p:cNvCxnSpPr/>
          <p:nvPr/>
        </p:nvCxnSpPr>
        <p:spPr>
          <a:xfrm>
            <a:off x="10791989" y="964950"/>
            <a:ext cx="882869" cy="8678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BD874578-E085-4ACE-8A2B-2831CC0A011E}"/>
              </a:ext>
            </a:extLst>
          </p:cNvPr>
          <p:cNvCxnSpPr>
            <a:cxnSpLocks/>
          </p:cNvCxnSpPr>
          <p:nvPr/>
        </p:nvCxnSpPr>
        <p:spPr>
          <a:xfrm flipV="1">
            <a:off x="10791989" y="1052467"/>
            <a:ext cx="1002832" cy="64186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 descr="Линейчатая диаграмма с тенденцией к повышению">
            <a:extLst>
              <a:ext uri="{FF2B5EF4-FFF2-40B4-BE49-F238E27FC236}">
                <a16:creationId xmlns:a16="http://schemas.microsoft.com/office/drawing/2014/main" xmlns="" id="{16BD8ACD-2665-4863-8D91-A356FEFB7B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712936" y="950599"/>
            <a:ext cx="914400" cy="914400"/>
          </a:xfrm>
          <a:prstGeom prst="rect">
            <a:avLst/>
          </a:prstGeom>
        </p:spPr>
      </p:pic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CD8D1994-79BB-4CFF-AB2C-B51F6DEDFAC4}"/>
              </a:ext>
            </a:extLst>
          </p:cNvPr>
          <p:cNvCxnSpPr/>
          <p:nvPr/>
        </p:nvCxnSpPr>
        <p:spPr>
          <a:xfrm>
            <a:off x="9768139" y="922415"/>
            <a:ext cx="882869" cy="8678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207AD7EA-1055-47C0-9421-A1DEB6B84DF5}"/>
              </a:ext>
            </a:extLst>
          </p:cNvPr>
          <p:cNvCxnSpPr>
            <a:cxnSpLocks/>
          </p:cNvCxnSpPr>
          <p:nvPr/>
        </p:nvCxnSpPr>
        <p:spPr>
          <a:xfrm flipV="1">
            <a:off x="9676420" y="933741"/>
            <a:ext cx="920953" cy="8381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201B477B-6D1D-4D0F-9690-11DE4C4C56F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97" t="37701" r="27500" b="21379"/>
          <a:stretch/>
        </p:blipFill>
        <p:spPr>
          <a:xfrm>
            <a:off x="-1" y="3949907"/>
            <a:ext cx="9532883" cy="290809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B42B2D82-F747-4935-8E32-2A4BE2CF0569}"/>
              </a:ext>
            </a:extLst>
          </p:cNvPr>
          <p:cNvSpPr txBox="1"/>
          <p:nvPr/>
        </p:nvSpPr>
        <p:spPr>
          <a:xfrm>
            <a:off x="7865974" y="4398578"/>
            <a:ext cx="36021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285056AB-B4E8-43B2-9DE4-615E31F1179A}"/>
              </a:ext>
            </a:extLst>
          </p:cNvPr>
          <p:cNvSpPr txBox="1"/>
          <p:nvPr/>
        </p:nvSpPr>
        <p:spPr>
          <a:xfrm>
            <a:off x="8921850" y="4398578"/>
            <a:ext cx="36021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33" name="Рисунок 32" descr="Линейчатая диаграмма с тенденцией к повышению">
            <a:extLst>
              <a:ext uri="{FF2B5EF4-FFF2-40B4-BE49-F238E27FC236}">
                <a16:creationId xmlns:a16="http://schemas.microsoft.com/office/drawing/2014/main" xmlns="" id="{60D8D8B0-F678-4441-A621-712710327D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722188" y="3941378"/>
            <a:ext cx="914400" cy="914400"/>
          </a:xfrm>
          <a:prstGeom prst="rect">
            <a:avLst/>
          </a:prstGeom>
        </p:spPr>
      </p:pic>
      <p:pic>
        <p:nvPicPr>
          <p:cNvPr id="34" name="Рисунок 33" descr="Карандаш">
            <a:extLst>
              <a:ext uri="{FF2B5EF4-FFF2-40B4-BE49-F238E27FC236}">
                <a16:creationId xmlns:a16="http://schemas.microsoft.com/office/drawing/2014/main" xmlns="" id="{03625004-9AA8-467E-95BC-3FA5FEB936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972784" y="3895550"/>
            <a:ext cx="831289" cy="831289"/>
          </a:xfrm>
          <a:prstGeom prst="rect">
            <a:avLst/>
          </a:prstGeom>
        </p:spPr>
      </p:pic>
      <p:sp>
        <p:nvSpPr>
          <p:cNvPr id="35" name="Овал 34">
            <a:extLst>
              <a:ext uri="{FF2B5EF4-FFF2-40B4-BE49-F238E27FC236}">
                <a16:creationId xmlns:a16="http://schemas.microsoft.com/office/drawing/2014/main" xmlns="" id="{131C8BCF-10D6-4C81-B015-43FC5FCF497E}"/>
              </a:ext>
            </a:extLst>
          </p:cNvPr>
          <p:cNvSpPr/>
          <p:nvPr/>
        </p:nvSpPr>
        <p:spPr>
          <a:xfrm>
            <a:off x="7464324" y="4204871"/>
            <a:ext cx="2221348" cy="756745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4B3C7874-BD08-419E-849F-7971B2AC21A2}"/>
              </a:ext>
            </a:extLst>
          </p:cNvPr>
          <p:cNvSpPr/>
          <p:nvPr/>
        </p:nvSpPr>
        <p:spPr>
          <a:xfrm>
            <a:off x="7470877" y="660398"/>
            <a:ext cx="2221348" cy="756745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: пятиугольник 36">
            <a:extLst>
              <a:ext uri="{FF2B5EF4-FFF2-40B4-BE49-F238E27FC236}">
                <a16:creationId xmlns:a16="http://schemas.microsoft.com/office/drawing/2014/main" xmlns="" id="{DC6C5DB4-1BB9-4FF7-9579-36045E44F880}"/>
              </a:ext>
            </a:extLst>
          </p:cNvPr>
          <p:cNvSpPr/>
          <p:nvPr/>
        </p:nvSpPr>
        <p:spPr>
          <a:xfrm rot="10800000">
            <a:off x="9623053" y="-5311"/>
            <a:ext cx="2568947" cy="590962"/>
          </a:xfrm>
          <a:prstGeom prst="homePlate">
            <a:avLst/>
          </a:prstGeom>
          <a:gradFill>
            <a:gsLst>
              <a:gs pos="0">
                <a:srgbClr val="AA22A0"/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CD6348F3-134B-494E-A5F7-C4FC284D5258}"/>
              </a:ext>
            </a:extLst>
          </p:cNvPr>
          <p:cNvSpPr txBox="1"/>
          <p:nvPr/>
        </p:nvSpPr>
        <p:spPr>
          <a:xfrm>
            <a:off x="10228834" y="22234"/>
            <a:ext cx="1921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Наш тренажёр</a:t>
            </a:r>
          </a:p>
        </p:txBody>
      </p:sp>
    </p:spTree>
    <p:extLst>
      <p:ext uri="{BB962C8B-B14F-4D97-AF65-F5344CB8AC3E}">
        <p14:creationId xmlns:p14="http://schemas.microsoft.com/office/powerpoint/2010/main" val="582291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97C2F8DC-93A9-4CE7-8DC1-FA91FA5347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88009"/>
              </p:ext>
            </p:extLst>
          </p:nvPr>
        </p:nvGraphicFramePr>
        <p:xfrm>
          <a:off x="287518" y="1285539"/>
          <a:ext cx="11514841" cy="980959"/>
        </p:xfrm>
        <a:graphic>
          <a:graphicData uri="http://schemas.openxmlformats.org/drawingml/2006/table">
            <a:tbl>
              <a:tblPr firstRow="1" firstCol="1" bandRow="1"/>
              <a:tblGrid>
                <a:gridCol w="318256">
                  <a:extLst>
                    <a:ext uri="{9D8B030D-6E8A-4147-A177-3AD203B41FA5}">
                      <a16:colId xmlns:a16="http://schemas.microsoft.com/office/drawing/2014/main" xmlns="" val="3989914041"/>
                    </a:ext>
                  </a:extLst>
                </a:gridCol>
                <a:gridCol w="1175736">
                  <a:extLst>
                    <a:ext uri="{9D8B030D-6E8A-4147-A177-3AD203B41FA5}">
                      <a16:colId xmlns:a16="http://schemas.microsoft.com/office/drawing/2014/main" xmlns="" val="3661414543"/>
                    </a:ext>
                  </a:extLst>
                </a:gridCol>
                <a:gridCol w="1052047">
                  <a:extLst>
                    <a:ext uri="{9D8B030D-6E8A-4147-A177-3AD203B41FA5}">
                      <a16:colId xmlns:a16="http://schemas.microsoft.com/office/drawing/2014/main" xmlns="" val="1638264005"/>
                    </a:ext>
                  </a:extLst>
                </a:gridCol>
                <a:gridCol w="890835">
                  <a:extLst>
                    <a:ext uri="{9D8B030D-6E8A-4147-A177-3AD203B41FA5}">
                      <a16:colId xmlns:a16="http://schemas.microsoft.com/office/drawing/2014/main" xmlns="" val="2242041876"/>
                    </a:ext>
                  </a:extLst>
                </a:gridCol>
                <a:gridCol w="1334168">
                  <a:extLst>
                    <a:ext uri="{9D8B030D-6E8A-4147-A177-3AD203B41FA5}">
                      <a16:colId xmlns:a16="http://schemas.microsoft.com/office/drawing/2014/main" xmlns="" val="246664307"/>
                    </a:ext>
                  </a:extLst>
                </a:gridCol>
                <a:gridCol w="901257">
                  <a:extLst>
                    <a:ext uri="{9D8B030D-6E8A-4147-A177-3AD203B41FA5}">
                      <a16:colId xmlns:a16="http://schemas.microsoft.com/office/drawing/2014/main" xmlns="" val="2502735001"/>
                    </a:ext>
                  </a:extLst>
                </a:gridCol>
                <a:gridCol w="825515">
                  <a:extLst>
                    <a:ext uri="{9D8B030D-6E8A-4147-A177-3AD203B41FA5}">
                      <a16:colId xmlns:a16="http://schemas.microsoft.com/office/drawing/2014/main" xmlns="" val="3551848590"/>
                    </a:ext>
                  </a:extLst>
                </a:gridCol>
                <a:gridCol w="1489821">
                  <a:extLst>
                    <a:ext uri="{9D8B030D-6E8A-4147-A177-3AD203B41FA5}">
                      <a16:colId xmlns:a16="http://schemas.microsoft.com/office/drawing/2014/main" xmlns="" val="4078300898"/>
                    </a:ext>
                  </a:extLst>
                </a:gridCol>
                <a:gridCol w="775486">
                  <a:extLst>
                    <a:ext uri="{9D8B030D-6E8A-4147-A177-3AD203B41FA5}">
                      <a16:colId xmlns:a16="http://schemas.microsoft.com/office/drawing/2014/main" xmlns="" val="3516100127"/>
                    </a:ext>
                  </a:extLst>
                </a:gridCol>
                <a:gridCol w="1299424">
                  <a:extLst>
                    <a:ext uri="{9D8B030D-6E8A-4147-A177-3AD203B41FA5}">
                      <a16:colId xmlns:a16="http://schemas.microsoft.com/office/drawing/2014/main" xmlns="" val="3712676567"/>
                    </a:ext>
                  </a:extLst>
                </a:gridCol>
                <a:gridCol w="1452296">
                  <a:extLst>
                    <a:ext uri="{9D8B030D-6E8A-4147-A177-3AD203B41FA5}">
                      <a16:colId xmlns:a16="http://schemas.microsoft.com/office/drawing/2014/main" xmlns="" val="1701947011"/>
                    </a:ext>
                  </a:extLst>
                </a:gridCol>
              </a:tblGrid>
              <a:tr h="9809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4" marR="68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Показатель оценивания</a:t>
                      </a:r>
                      <a:endParaRPr lang="ru-RU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4" marR="68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Значение оценивания</a:t>
                      </a:r>
                      <a:endParaRPr lang="ru-RU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4" marR="68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Балльная оценка</a:t>
                      </a:r>
                      <a:endParaRPr lang="ru-RU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4" marR="68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Магистральное направление, ключевое условие</a:t>
                      </a:r>
                      <a:endParaRPr lang="ru-RU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4" marR="68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Критерий</a:t>
                      </a:r>
                      <a:endParaRPr lang="ru-RU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4" marR="68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Дефициты</a:t>
                      </a:r>
                      <a:endParaRPr lang="ru-RU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4" marR="68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Управленческие действия/решения</a:t>
                      </a:r>
                      <a:endParaRPr lang="ru-RU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4" marR="68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Задачи</a:t>
                      </a:r>
                      <a:endParaRPr lang="ru-RU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4" marR="68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1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Ответственный</a:t>
                      </a:r>
                      <a:endParaRPr lang="ru-RU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4" marR="68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1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00" dirty="0"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Подтверждающие документы</a:t>
                      </a:r>
                      <a:endParaRPr lang="ru-RU" sz="11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34" marR="68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1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2290423"/>
                  </a:ext>
                </a:extLst>
              </a:tr>
            </a:tbl>
          </a:graphicData>
        </a:graphic>
      </p:graphicFrame>
      <p:sp>
        <p:nvSpPr>
          <p:cNvPr id="5" name="Стрелка: пятиугольник 4">
            <a:extLst>
              <a:ext uri="{FF2B5EF4-FFF2-40B4-BE49-F238E27FC236}">
                <a16:creationId xmlns:a16="http://schemas.microsoft.com/office/drawing/2014/main" xmlns="" id="{CB795175-B01F-47A0-B108-3C54957B2BAD}"/>
              </a:ext>
            </a:extLst>
          </p:cNvPr>
          <p:cNvSpPr/>
          <p:nvPr/>
        </p:nvSpPr>
        <p:spPr>
          <a:xfrm>
            <a:off x="0" y="0"/>
            <a:ext cx="3327662" cy="822036"/>
          </a:xfrm>
          <a:prstGeom prst="homePlate">
            <a:avLst/>
          </a:prstGeom>
          <a:gradFill>
            <a:gsLst>
              <a:gs pos="0">
                <a:srgbClr val="AA22A0"/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пятиугольник 5">
            <a:extLst>
              <a:ext uri="{FF2B5EF4-FFF2-40B4-BE49-F238E27FC236}">
                <a16:creationId xmlns:a16="http://schemas.microsoft.com/office/drawing/2014/main" xmlns="" id="{8A9C6B80-5138-4BFB-B67B-2D46061DE88F}"/>
              </a:ext>
            </a:extLst>
          </p:cNvPr>
          <p:cNvSpPr/>
          <p:nvPr/>
        </p:nvSpPr>
        <p:spPr>
          <a:xfrm>
            <a:off x="0" y="2570137"/>
            <a:ext cx="3261674" cy="590962"/>
          </a:xfrm>
          <a:prstGeom prst="homePlate">
            <a:avLst/>
          </a:prstGeom>
          <a:gradFill>
            <a:gsLst>
              <a:gs pos="0">
                <a:srgbClr val="AA22A0"/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78C1F20-DC53-4281-8E16-C4A292488B67}"/>
              </a:ext>
            </a:extLst>
          </p:cNvPr>
          <p:cNvSpPr txBox="1"/>
          <p:nvPr/>
        </p:nvSpPr>
        <p:spPr>
          <a:xfrm>
            <a:off x="146115" y="164103"/>
            <a:ext cx="2969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Итог первого этапа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113A0F8-C4B7-4AE1-B32A-315E84B5BA35}"/>
              </a:ext>
            </a:extLst>
          </p:cNvPr>
          <p:cNvSpPr txBox="1"/>
          <p:nvPr/>
        </p:nvSpPr>
        <p:spPr>
          <a:xfrm>
            <a:off x="221530" y="2634784"/>
            <a:ext cx="2488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Второй этап</a:t>
            </a:r>
          </a:p>
        </p:txBody>
      </p:sp>
      <p:sp>
        <p:nvSpPr>
          <p:cNvPr id="10" name="Выноска: линия 9">
            <a:extLst>
              <a:ext uri="{FF2B5EF4-FFF2-40B4-BE49-F238E27FC236}">
                <a16:creationId xmlns:a16="http://schemas.microsoft.com/office/drawing/2014/main" xmlns="" id="{E91708B5-04A5-4557-A790-EB148CEDB52A}"/>
              </a:ext>
            </a:extLst>
          </p:cNvPr>
          <p:cNvSpPr/>
          <p:nvPr/>
        </p:nvSpPr>
        <p:spPr>
          <a:xfrm>
            <a:off x="4409820" y="619296"/>
            <a:ext cx="2750135" cy="590962"/>
          </a:xfrm>
          <a:prstGeom prst="borderCallout1">
            <a:avLst>
              <a:gd name="adj1" fmla="val -1569"/>
              <a:gd name="adj2" fmla="val 1743"/>
              <a:gd name="adj3" fmla="val 129692"/>
              <a:gd name="adj4" fmla="val -3598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FC7B913-D897-4ED9-B84A-48FA62B1243D}"/>
              </a:ext>
            </a:extLst>
          </p:cNvPr>
          <p:cNvSpPr txBox="1"/>
          <p:nvPr/>
        </p:nvSpPr>
        <p:spPr>
          <a:xfrm>
            <a:off x="4504413" y="625768"/>
            <a:ext cx="265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В автоматизированном режиме</a:t>
            </a:r>
          </a:p>
        </p:txBody>
      </p:sp>
      <p:sp>
        <p:nvSpPr>
          <p:cNvPr id="13" name="Выноска: линия 12">
            <a:extLst>
              <a:ext uri="{FF2B5EF4-FFF2-40B4-BE49-F238E27FC236}">
                <a16:creationId xmlns:a16="http://schemas.microsoft.com/office/drawing/2014/main" xmlns="" id="{3D3D29B2-2A62-40B7-AA26-2E481C478F13}"/>
              </a:ext>
            </a:extLst>
          </p:cNvPr>
          <p:cNvSpPr/>
          <p:nvPr/>
        </p:nvSpPr>
        <p:spPr>
          <a:xfrm>
            <a:off x="9313682" y="229074"/>
            <a:ext cx="2196446" cy="723776"/>
          </a:xfrm>
          <a:prstGeom prst="borderCallout1">
            <a:avLst>
              <a:gd name="adj1" fmla="val 884"/>
              <a:gd name="adj2" fmla="val 918"/>
              <a:gd name="adj3" fmla="val 117605"/>
              <a:gd name="adj4" fmla="val -29082"/>
            </a:avLst>
          </a:prstGeom>
          <a:solidFill>
            <a:srgbClr val="DE9D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ручном режиме</a:t>
            </a:r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xmlns="" id="{545E3443-538C-40D6-B8D9-691D901CB0E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6115" y="3336408"/>
          <a:ext cx="11656244" cy="35062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3490">
                  <a:extLst>
                    <a:ext uri="{9D8B030D-6E8A-4147-A177-3AD203B41FA5}">
                      <a16:colId xmlns:a16="http://schemas.microsoft.com/office/drawing/2014/main" xmlns="" val="92730243"/>
                    </a:ext>
                  </a:extLst>
                </a:gridCol>
                <a:gridCol w="2184516">
                  <a:extLst>
                    <a:ext uri="{9D8B030D-6E8A-4147-A177-3AD203B41FA5}">
                      <a16:colId xmlns:a16="http://schemas.microsoft.com/office/drawing/2014/main" xmlns="" val="505357268"/>
                    </a:ext>
                  </a:extLst>
                </a:gridCol>
                <a:gridCol w="961094">
                  <a:extLst>
                    <a:ext uri="{9D8B030D-6E8A-4147-A177-3AD203B41FA5}">
                      <a16:colId xmlns:a16="http://schemas.microsoft.com/office/drawing/2014/main" xmlns="" val="3852931974"/>
                    </a:ext>
                  </a:extLst>
                </a:gridCol>
                <a:gridCol w="961094">
                  <a:extLst>
                    <a:ext uri="{9D8B030D-6E8A-4147-A177-3AD203B41FA5}">
                      <a16:colId xmlns:a16="http://schemas.microsoft.com/office/drawing/2014/main" xmlns="" val="811309234"/>
                    </a:ext>
                  </a:extLst>
                </a:gridCol>
                <a:gridCol w="961094">
                  <a:extLst>
                    <a:ext uri="{9D8B030D-6E8A-4147-A177-3AD203B41FA5}">
                      <a16:colId xmlns:a16="http://schemas.microsoft.com/office/drawing/2014/main" xmlns="" val="58401562"/>
                    </a:ext>
                  </a:extLst>
                </a:gridCol>
                <a:gridCol w="961094">
                  <a:extLst>
                    <a:ext uri="{9D8B030D-6E8A-4147-A177-3AD203B41FA5}">
                      <a16:colId xmlns:a16="http://schemas.microsoft.com/office/drawing/2014/main" xmlns="" val="2863239593"/>
                    </a:ext>
                  </a:extLst>
                </a:gridCol>
                <a:gridCol w="961094">
                  <a:extLst>
                    <a:ext uri="{9D8B030D-6E8A-4147-A177-3AD203B41FA5}">
                      <a16:colId xmlns:a16="http://schemas.microsoft.com/office/drawing/2014/main" xmlns="" val="1593143194"/>
                    </a:ext>
                  </a:extLst>
                </a:gridCol>
                <a:gridCol w="961094">
                  <a:extLst>
                    <a:ext uri="{9D8B030D-6E8A-4147-A177-3AD203B41FA5}">
                      <a16:colId xmlns:a16="http://schemas.microsoft.com/office/drawing/2014/main" xmlns="" val="2995718942"/>
                    </a:ext>
                  </a:extLst>
                </a:gridCol>
                <a:gridCol w="961094">
                  <a:extLst>
                    <a:ext uri="{9D8B030D-6E8A-4147-A177-3AD203B41FA5}">
                      <a16:colId xmlns:a16="http://schemas.microsoft.com/office/drawing/2014/main" xmlns="" val="3017443090"/>
                    </a:ext>
                  </a:extLst>
                </a:gridCol>
                <a:gridCol w="961094">
                  <a:extLst>
                    <a:ext uri="{9D8B030D-6E8A-4147-A177-3AD203B41FA5}">
                      <a16:colId xmlns:a16="http://schemas.microsoft.com/office/drawing/2014/main" xmlns="" val="223187592"/>
                    </a:ext>
                  </a:extLst>
                </a:gridCol>
                <a:gridCol w="949486">
                  <a:extLst>
                    <a:ext uri="{9D8B030D-6E8A-4147-A177-3AD203B41FA5}">
                      <a16:colId xmlns:a16="http://schemas.microsoft.com/office/drawing/2014/main" xmlns="" val="1901338833"/>
                    </a:ext>
                  </a:extLst>
                </a:gridCol>
              </a:tblGrid>
              <a:tr h="1704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№ п/п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97A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Магистральное направление,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ключевое условие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97A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Название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подпроектов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97A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Задачи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97A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Планируемые результаты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DE9D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Сроки реализации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DE9D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Перечень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мероприятий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DE9D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Ресурсное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обеспечение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DE9D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Руководитель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проектной группы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DE9D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Целевые индикаторы результативности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DE9D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Система оценки результатов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и контроля реализации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>
                    <a:solidFill>
                      <a:srgbClr val="DE9D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42974450"/>
                  </a:ext>
                </a:extLst>
              </a:tr>
              <a:tr h="2564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Знание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12122453"/>
                  </a:ext>
                </a:extLst>
              </a:tr>
              <a:tr h="1970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Воспитание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94524633"/>
                  </a:ext>
                </a:extLst>
              </a:tr>
              <a:tr h="2345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Здоровье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57377665"/>
                  </a:ext>
                </a:extLst>
              </a:tr>
              <a:tr h="1970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Творчество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00558829"/>
                  </a:ext>
                </a:extLst>
              </a:tr>
              <a:tr h="238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Профориентация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67807304"/>
                  </a:ext>
                </a:extLst>
              </a:tr>
              <a:tr h="2306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Учитель. Школьная команда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69457601"/>
                  </a:ext>
                </a:extLst>
              </a:tr>
              <a:tr h="1970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Школьный климат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95465586"/>
                  </a:ext>
                </a:extLst>
              </a:tr>
              <a:tr h="1970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Образовательная среда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56242561"/>
                  </a:ext>
                </a:extLst>
              </a:tr>
            </a:tbl>
          </a:graphicData>
        </a:graphic>
      </p:graphicFrame>
      <p:pic>
        <p:nvPicPr>
          <p:cNvPr id="3" name="Рисунок 2" descr="Предупреждение">
            <a:extLst>
              <a:ext uri="{FF2B5EF4-FFF2-40B4-BE49-F238E27FC236}">
                <a16:creationId xmlns:a16="http://schemas.microsoft.com/office/drawing/2014/main" xmlns="" id="{C1B32FA2-CF3B-4EFF-A469-C5CED96D8B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705079" y="1548506"/>
            <a:ext cx="685719" cy="685719"/>
          </a:xfrm>
          <a:prstGeom prst="rect">
            <a:avLst/>
          </a:prstGeom>
        </p:spPr>
      </p:pic>
      <p:sp>
        <p:nvSpPr>
          <p:cNvPr id="19" name="Выноска: линия 18">
            <a:extLst>
              <a:ext uri="{FF2B5EF4-FFF2-40B4-BE49-F238E27FC236}">
                <a16:creationId xmlns:a16="http://schemas.microsoft.com/office/drawing/2014/main" xmlns="" id="{1F374250-72FA-4F2A-A0DA-AFB28ACB17EE}"/>
              </a:ext>
            </a:extLst>
          </p:cNvPr>
          <p:cNvSpPr/>
          <p:nvPr/>
        </p:nvSpPr>
        <p:spPr>
          <a:xfrm rot="10800000">
            <a:off x="6853286" y="2183104"/>
            <a:ext cx="3358490" cy="487060"/>
          </a:xfrm>
          <a:prstGeom prst="borderCallout1">
            <a:avLst>
              <a:gd name="adj1" fmla="val -213"/>
              <a:gd name="adj2" fmla="val -358"/>
              <a:gd name="adj3" fmla="val 121982"/>
              <a:gd name="adj4" fmla="val -25682"/>
            </a:avLst>
          </a:prstGeom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25AE5A7-B580-4B45-AE60-6E1028A4F62D}"/>
              </a:ext>
            </a:extLst>
          </p:cNvPr>
          <p:cNvSpPr txBox="1"/>
          <p:nvPr/>
        </p:nvSpPr>
        <p:spPr>
          <a:xfrm>
            <a:off x="6751028" y="2230502"/>
            <a:ext cx="3563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Достоверность и объективность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B896DDF-BA64-46E3-960A-D317AEB81AD8}"/>
              </a:ext>
            </a:extLst>
          </p:cNvPr>
          <p:cNvSpPr/>
          <p:nvPr/>
        </p:nvSpPr>
        <p:spPr>
          <a:xfrm>
            <a:off x="3125652" y="-19308"/>
            <a:ext cx="59759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Проблемно-ориентированный анализ текущего состояния по результатам самодиагностики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2817A3E1-2E66-4C3E-BB8D-E2A6F034D20B}"/>
              </a:ext>
            </a:extLst>
          </p:cNvPr>
          <p:cNvSpPr/>
          <p:nvPr/>
        </p:nvSpPr>
        <p:spPr>
          <a:xfrm>
            <a:off x="3261674" y="2865617"/>
            <a:ext cx="69285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Проектирование основных направлений развития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1006707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0B6F479-8039-47FD-88AC-BE2E6B0F90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93" t="32188" r="41440" b="4782"/>
          <a:stretch/>
        </p:blipFill>
        <p:spPr>
          <a:xfrm>
            <a:off x="1634218" y="1629740"/>
            <a:ext cx="7919685" cy="4960408"/>
          </a:xfrm>
          <a:prstGeom prst="rect">
            <a:avLst/>
          </a:prstGeom>
        </p:spPr>
      </p:pic>
      <p:sp>
        <p:nvSpPr>
          <p:cNvPr id="3" name="Стрелка: пятиугольник 2">
            <a:extLst>
              <a:ext uri="{FF2B5EF4-FFF2-40B4-BE49-F238E27FC236}">
                <a16:creationId xmlns:a16="http://schemas.microsoft.com/office/drawing/2014/main" xmlns="" id="{18060924-D5E7-4AF6-BD36-68E8858F8373}"/>
              </a:ext>
            </a:extLst>
          </p:cNvPr>
          <p:cNvSpPr/>
          <p:nvPr/>
        </p:nvSpPr>
        <p:spPr>
          <a:xfrm>
            <a:off x="1282262" y="4848853"/>
            <a:ext cx="8404126" cy="210206"/>
          </a:xfrm>
          <a:prstGeom prst="homePlate">
            <a:avLst/>
          </a:prstGeom>
          <a:gradFill>
            <a:gsLst>
              <a:gs pos="0">
                <a:srgbClr val="AA22A0"/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Попасть в яблочко">
            <a:extLst>
              <a:ext uri="{FF2B5EF4-FFF2-40B4-BE49-F238E27FC236}">
                <a16:creationId xmlns:a16="http://schemas.microsoft.com/office/drawing/2014/main" xmlns="" id="{9FFC568C-4C49-44DC-BD64-EF76DE8280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128928" y="4215047"/>
            <a:ext cx="1477818" cy="1477818"/>
          </a:xfrm>
          <a:prstGeom prst="rect">
            <a:avLst/>
          </a:prstGeom>
        </p:spPr>
      </p:pic>
      <p:sp>
        <p:nvSpPr>
          <p:cNvPr id="6" name="Стрелка: шеврон 5">
            <a:extLst>
              <a:ext uri="{FF2B5EF4-FFF2-40B4-BE49-F238E27FC236}">
                <a16:creationId xmlns:a16="http://schemas.microsoft.com/office/drawing/2014/main" xmlns="" id="{C12D339C-6E0B-43E7-8816-989783F64060}"/>
              </a:ext>
            </a:extLst>
          </p:cNvPr>
          <p:cNvSpPr/>
          <p:nvPr/>
        </p:nvSpPr>
        <p:spPr>
          <a:xfrm>
            <a:off x="9310090" y="4586094"/>
            <a:ext cx="818838" cy="735724"/>
          </a:xfrm>
          <a:prstGeom prst="chevron">
            <a:avLst/>
          </a:prstGeom>
          <a:solidFill>
            <a:srgbClr val="CC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BE2A41D-BC22-43E3-AE70-0C8B109528A7}"/>
              </a:ext>
            </a:extLst>
          </p:cNvPr>
          <p:cNvSpPr txBox="1"/>
          <p:nvPr/>
        </p:nvSpPr>
        <p:spPr>
          <a:xfrm>
            <a:off x="1001040" y="267852"/>
            <a:ext cx="99166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Определение точек роста внутри магистральных направлений, ключевых условий  по глобальной задаче развития школы</a:t>
            </a:r>
          </a:p>
        </p:txBody>
      </p:sp>
    </p:spTree>
    <p:extLst>
      <p:ext uri="{BB962C8B-B14F-4D97-AF65-F5344CB8AC3E}">
        <p14:creationId xmlns:p14="http://schemas.microsoft.com/office/powerpoint/2010/main" val="3703943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0ABEB2F-C4BF-47E3-9DD5-BFC705422BD1}"/>
              </a:ext>
            </a:extLst>
          </p:cNvPr>
          <p:cNvSpPr txBox="1"/>
          <p:nvPr/>
        </p:nvSpPr>
        <p:spPr>
          <a:xfrm>
            <a:off x="663403" y="1823067"/>
            <a:ext cx="5113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>
                <a:solidFill>
                  <a:srgbClr val="AA22A0"/>
                </a:solidFill>
                <a:latin typeface="+mj-lt"/>
              </a:rPr>
              <a:t>Спасибо</a:t>
            </a:r>
            <a:r>
              <a:rPr lang="ru-RU" sz="6000" dirty="0">
                <a:latin typeface="+mj-lt"/>
              </a:rPr>
              <a:t> </a:t>
            </a:r>
            <a:br>
              <a:rPr lang="ru-RU" sz="6000" dirty="0">
                <a:latin typeface="+mj-lt"/>
              </a:rPr>
            </a:br>
            <a:r>
              <a:rPr lang="ru-RU" sz="6000" dirty="0">
                <a:solidFill>
                  <a:srgbClr val="AA22A0"/>
                </a:solidFill>
                <a:latin typeface="+mj-lt"/>
              </a:rPr>
              <a:t>за внимание!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CE44325-7AA8-476A-AE87-87D88DFF2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8429" y="-1"/>
            <a:ext cx="5703571" cy="6858001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61AC8B4-EB11-40F1-AE52-08ADA39C47F8}"/>
              </a:ext>
            </a:extLst>
          </p:cNvPr>
          <p:cNvSpPr/>
          <p:nvPr/>
        </p:nvSpPr>
        <p:spPr>
          <a:xfrm>
            <a:off x="9307568" y="6227680"/>
            <a:ext cx="2851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Усовершенствование. 1962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DD434C3-317F-4314-9ACC-2E01F09A082C}"/>
              </a:ext>
            </a:extLst>
          </p:cNvPr>
          <p:cNvSpPr/>
          <p:nvPr/>
        </p:nvSpPr>
        <p:spPr>
          <a:xfrm>
            <a:off x="10091973" y="6488668"/>
            <a:ext cx="1521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Рене Магритт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14E3BF4-6705-4582-BEA3-BFF286C406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414" y="5957571"/>
            <a:ext cx="900429" cy="90042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ACAD5BC-309E-4AA1-93F0-527E246675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8368" y="5957568"/>
            <a:ext cx="895707" cy="89570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191D13B-E840-46BD-93F0-CD61811D72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68" y="5957571"/>
            <a:ext cx="900429" cy="90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4332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210</Words>
  <Application>Microsoft Office PowerPoint</Application>
  <PresentationFormat>Широкоэкранный</PresentationFormat>
  <Paragraphs>147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DengXian</vt:lpstr>
      <vt:lpstr>Roboto Slab</vt:lpstr>
      <vt:lpstr>Times New Roman</vt:lpstr>
      <vt:lpstr>Тема Office</vt:lpstr>
      <vt:lpstr>«Школа Минпросвещения России»:  управление изменениями в образовании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«Школа Минпросвещения России»:  управление изменениями в образовании</dc:title>
  <dc:creator>Лужецкая Ирина Геннадьевна</dc:creator>
  <cp:lastModifiedBy>Valeria</cp:lastModifiedBy>
  <cp:revision>12</cp:revision>
  <dcterms:created xsi:type="dcterms:W3CDTF">2024-02-15T22:29:15Z</dcterms:created>
  <dcterms:modified xsi:type="dcterms:W3CDTF">2024-05-16T06:17:02Z</dcterms:modified>
</cp:coreProperties>
</file>