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sldIdLst>
    <p:sldId id="256" r:id="rId3"/>
    <p:sldId id="399" r:id="rId4"/>
    <p:sldId id="398" r:id="rId5"/>
    <p:sldId id="405" r:id="rId6"/>
    <p:sldId id="379" r:id="rId7"/>
    <p:sldId id="380" r:id="rId8"/>
    <p:sldId id="266" r:id="rId9"/>
    <p:sldId id="381" r:id="rId10"/>
    <p:sldId id="401" r:id="rId11"/>
    <p:sldId id="403" r:id="rId12"/>
    <p:sldId id="402" r:id="rId13"/>
    <p:sldId id="406" r:id="rId14"/>
    <p:sldId id="265" r:id="rId15"/>
    <p:sldId id="316" r:id="rId16"/>
    <p:sldId id="375" r:id="rId17"/>
    <p:sldId id="313" r:id="rId18"/>
    <p:sldId id="396" r:id="rId19"/>
    <p:sldId id="397" r:id="rId20"/>
    <p:sldId id="395" r:id="rId21"/>
    <p:sldId id="394" r:id="rId22"/>
    <p:sldId id="383" r:id="rId23"/>
    <p:sldId id="389" r:id="rId24"/>
    <p:sldId id="393" r:id="rId25"/>
    <p:sldId id="388" r:id="rId26"/>
    <p:sldId id="257" r:id="rId27"/>
    <p:sldId id="384" r:id="rId28"/>
    <p:sldId id="385" r:id="rId29"/>
    <p:sldId id="386" r:id="rId30"/>
    <p:sldId id="367" r:id="rId31"/>
    <p:sldId id="387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3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3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4556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2068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1988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2716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1019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4466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6700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4426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1175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46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11.09.2025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8395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8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5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A94A-F3DD-47DD-BE1D-EE4B7D0FA94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11.09.2025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1374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/v1/doc/p6635Sz7Png5ysBqHyMG3ZkB0uGdNau2p5IhTHOS-76FHpLImfc" TargetMode="External"/><Relationship Id="rId2" Type="http://schemas.openxmlformats.org/officeDocument/2006/relationships/hyperlink" Target="https://vk.com/public207700822?w=wall-207700822_1440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Olephir_l@mail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97454"/>
            <a:ext cx="9691171" cy="18695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</a:t>
            </a:r>
            <a:r>
              <a:rPr lang="ru-RU" sz="2200" b="1" dirty="0">
                <a:solidFill>
                  <a:srgbClr val="C00000"/>
                </a:solidFill>
              </a:rPr>
              <a:t>ИМЦ Московского района Санкт-Петербурга</a:t>
            </a:r>
            <a:br>
              <a:rPr lang="ru-RU" sz="24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176" y="1524000"/>
            <a:ext cx="9246824" cy="5185273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«Особенности аттестации педагогических работников  Санкт-Петербурга </a:t>
            </a:r>
          </a:p>
          <a:p>
            <a:r>
              <a:rPr lang="ru-RU" sz="2600" dirty="0"/>
              <a:t>в соответствии с распоряжением КО СПб №359-р от 02.04.2026</a:t>
            </a:r>
          </a:p>
          <a:p>
            <a:r>
              <a:rPr lang="ru-RU" sz="2400" dirty="0">
                <a:solidFill>
                  <a:srgbClr val="FF0000"/>
                </a:solidFill>
              </a:rPr>
              <a:t>«Об утверждении Административного регламента Комитета по образованию по предоставлению государственной услуги по организации проведения аттестации педагогических работников аттестационной комиссией Комитета по образованию по проведению аттестации в целях установления квалификационных категорий педагогическим работникам образовательных организаций»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2800" dirty="0"/>
              <a:t> </a:t>
            </a:r>
            <a:endParaRPr lang="ru-RU" dirty="0"/>
          </a:p>
          <a:p>
            <a:r>
              <a:rPr lang="ru-RU" dirty="0"/>
              <a:t>Методисты ИМЦ Олефир Людмила Николаевна,</a:t>
            </a:r>
          </a:p>
          <a:p>
            <a:r>
              <a:rPr lang="ru-RU" dirty="0"/>
              <a:t>                             </a:t>
            </a:r>
          </a:p>
          <a:p>
            <a:r>
              <a:rPr lang="ru-RU" dirty="0"/>
              <a:t>20. 05. 2026 г. </a:t>
            </a:r>
          </a:p>
        </p:txBody>
      </p:sp>
    </p:spTree>
    <p:extLst>
      <p:ext uri="{BB962C8B-B14F-4D97-AF65-F5344CB8AC3E}">
        <p14:creationId xmlns:p14="http://schemas.microsoft.com/office/powerpoint/2010/main" val="341061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16CAE-A0F8-183D-33CD-269C6AE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результатах профессиональной деятельности, не входящей в должностные обязанности но занимаемой в организации должности, на установление квалификационной категории «педагог-наставник»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C6CD3-6A00-859B-C997-1872CBEA6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1. Руководство практической подготовкой студентов, обучающихся но образовательным программам среднего профессионального образования и (или) образовательным программам высшего образования </a:t>
            </a:r>
          </a:p>
          <a:p>
            <a:pPr marL="0" indent="0" algn="just">
              <a:buNone/>
            </a:pPr>
            <a:r>
              <a:rPr lang="ru-RU" dirty="0"/>
              <a:t>2. Наставничество в отношении педагогических работников образовательной организации, активное сопровождение их профессионального развития в образовательной организации </a:t>
            </a:r>
          </a:p>
          <a:p>
            <a:pPr marL="0" indent="0" algn="just">
              <a:buNone/>
            </a:pPr>
            <a:r>
              <a:rPr lang="ru-RU" dirty="0"/>
              <a:t>3.Содействие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 </a:t>
            </a:r>
          </a:p>
          <a:p>
            <a:pPr marL="0" indent="0" algn="just">
              <a:buNone/>
            </a:pPr>
            <a:r>
              <a:rPr lang="ru-RU" dirty="0"/>
              <a:t>4. Распространение авторских подходов и методических разработок в области наставнической деятельности в образовательной организации </a:t>
            </a:r>
          </a:p>
          <a:p>
            <a:pPr marL="0" indent="0" algn="just">
              <a:buNone/>
            </a:pPr>
            <a:r>
              <a:rPr lang="ru-RU" dirty="0"/>
              <a:t>5. Сведения о государственных наградах, почетных званиях, ведомственных знаках отличия, иных наград, полученных за достижения в педагогической деятельности, награждения за участие в профессиональных конкурсах Заполняется при наличии</a:t>
            </a:r>
          </a:p>
        </p:txBody>
      </p:sp>
    </p:spTree>
    <p:extLst>
      <p:ext uri="{BB962C8B-B14F-4D97-AF65-F5344CB8AC3E}">
        <p14:creationId xmlns:p14="http://schemas.microsoft.com/office/powerpoint/2010/main" val="356580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4F818-DB96-D265-F637-8FDF5140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Приложение к заявлению о проведении аттестации 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результатах профессиональной деятельности, не входящей в должностные обязанности по занимаемой в организации должности, на установление квалификационной категории «педагог-методист»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90A2A-775B-1277-2A5B-85D2DC505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1. Руководство методическим объединением педагогических работников образовательной организации и активное участие в методической работе образовательной организации </a:t>
            </a:r>
          </a:p>
          <a:p>
            <a:pPr marL="0" indent="0" algn="just">
              <a:buNone/>
            </a:pPr>
            <a:r>
              <a:rPr lang="ru-RU" dirty="0"/>
              <a:t>2. Руководство разработкой программно-методического сопровождения образовательного процесса, в том числе методическое сопровождение реализации инновационных образовательных программ и проектов в образовательной организации </a:t>
            </a:r>
          </a:p>
          <a:p>
            <a:pPr marL="0" indent="0" algn="just">
              <a:buNone/>
            </a:pPr>
            <a:r>
              <a:rPr lang="ru-RU" dirty="0"/>
              <a:t>3. Методическая поддержка педагогических работников образовательной организации при подготовке к участию в профессиональных конкурсах </a:t>
            </a:r>
          </a:p>
          <a:p>
            <a:pPr marL="0" indent="0" algn="just">
              <a:buNone/>
            </a:pPr>
            <a:r>
              <a:rPr lang="ru-RU" dirty="0"/>
              <a:t>4. 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 </a:t>
            </a:r>
          </a:p>
          <a:p>
            <a:pPr marL="0" indent="0" algn="just">
              <a:buNone/>
            </a:pPr>
            <a:r>
              <a:rPr lang="ru-RU" dirty="0"/>
              <a:t>5. Передача опыта по применению в образовательной организации авторских учебных и (или) учебно-методических разработок </a:t>
            </a:r>
          </a:p>
          <a:p>
            <a:pPr marL="0" indent="0" algn="just">
              <a:buNone/>
            </a:pPr>
            <a:r>
              <a:rPr lang="ru-RU" dirty="0"/>
              <a:t>6. Сведения о государственных наградах, почетных званиях, ведомственных знаках отличия, иных наград, полученных за достижения в педагогической деятельности, награждения за участие в профессиональных конкурсах Заполняется при наличии.</a:t>
            </a:r>
          </a:p>
        </p:txBody>
      </p:sp>
    </p:spTree>
    <p:extLst>
      <p:ext uri="{BB962C8B-B14F-4D97-AF65-F5344CB8AC3E}">
        <p14:creationId xmlns:p14="http://schemas.microsoft.com/office/powerpoint/2010/main" val="179903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503DC-DE4F-791D-9448-5E60747E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5182" cy="1325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7C61E5-B2BD-DE1F-C813-EF60DDEED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12564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B3150-E458-6108-9FE2-B04587D6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0"/>
            <a:ext cx="9912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1058236" cy="114992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3200" b="1"/>
              <a:t>https://imc-mosk.ru/levoe-menyu/kadrovoe/attestacziya</a:t>
            </a:r>
            <a:r>
              <a:t>/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7BB5D-6747-62D9-5BC9-484B02A9F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3CE410-E91D-263F-CD82-30B7046DE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5" r="28707" b="10192"/>
          <a:stretch/>
        </p:blipFill>
        <p:spPr>
          <a:xfrm>
            <a:off x="0" y="882869"/>
            <a:ext cx="11896436" cy="58437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46" y="144049"/>
            <a:ext cx="11590638" cy="85684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аттестации в 2026 году.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110" y="1000896"/>
            <a:ext cx="10857187" cy="5713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предоставление: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о должности аттестуемого;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об отсутствии дисциплинарных взысканий                            и обоснованных жалоб от участников образовательного процесса;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для всех педагогических работников: сведения, подтверждающие наличие у педагогических работников наград, званий, знаков отличия, сведений о награждениях за участие в профессиональных конкурсах;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Обязательный профиль для первой категории представлен 5 показателями;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Обязательный профиль для высшей категории представлен 5 +1 показатель;</a:t>
            </a:r>
          </a:p>
        </p:txBody>
      </p:sp>
    </p:spTree>
    <p:extLst>
      <p:ext uri="{BB962C8B-B14F-4D97-AF65-F5344CB8AC3E}">
        <p14:creationId xmlns:p14="http://schemas.microsoft.com/office/powerpoint/2010/main" val="201103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259C0-AC8A-C573-11C3-8CDCBE59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62759"/>
            <a:ext cx="11109434" cy="198342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 педагогических работников, имеющих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работников, в целях установления первой или высшей квалификационной категории 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 в профессиональных конкурсах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05D67-DCF7-5E28-768D-0964A64C4219}"/>
              </a:ext>
            </a:extLst>
          </p:cNvPr>
          <p:cNvSpPr txBox="1"/>
          <p:nvPr/>
        </p:nvSpPr>
        <p:spPr>
          <a:xfrm>
            <a:off x="672661" y="5118539"/>
            <a:ext cx="10857188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Оценке не подлежат результаты профессиональной деятельности педагогических работников, полученные в ходе реализации коммерческих проектов и предложений, слетов и мероприятий, проводимых на основе материальной заинтересованности субъектов образовательного процесса (благотворительные, организационные, призовые и другие взносы участников мероприятий), а также публикации в сборниках, издаваемых на коммерческой или платной основе.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2322F1E-2528-39C1-8022-BAFFF0D2D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08145"/>
              </p:ext>
            </p:extLst>
          </p:nvPr>
        </p:nvGraphicFramePr>
        <p:xfrm>
          <a:off x="672661" y="2246187"/>
          <a:ext cx="10857187" cy="2746227"/>
        </p:xfrm>
        <a:graphic>
          <a:graphicData uri="http://schemas.openxmlformats.org/drawingml/2006/table">
            <a:tbl>
              <a:tblPr firstRow="1" firstCol="1" bandRow="1"/>
              <a:tblGrid>
                <a:gridCol w="1974033">
                  <a:extLst>
                    <a:ext uri="{9D8B030D-6E8A-4147-A177-3AD203B41FA5}">
                      <a16:colId xmlns:a16="http://schemas.microsoft.com/office/drawing/2014/main" val="994049249"/>
                    </a:ext>
                  </a:extLst>
                </a:gridCol>
                <a:gridCol w="8883154">
                  <a:extLst>
                    <a:ext uri="{9D8B030D-6E8A-4147-A177-3AD203B41FA5}">
                      <a16:colId xmlns:a16="http://schemas.microsoft.com/office/drawing/2014/main" val="75315392"/>
                    </a:ext>
                  </a:extLst>
                </a:gridCol>
              </a:tblGrid>
              <a:tr h="2746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всех педагогических работников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Государственные награды, почетные звания, ведомственные и региональные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работников.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</a:t>
                      </a:r>
                      <a:r>
                        <a:rPr lang="ru-RU" sz="24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Премии Правительства Санкт-Петербурга в сфере образования.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18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42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381" t="7124" r="2609" b="6667"/>
          <a:stretch/>
        </p:blipFill>
        <p:spPr>
          <a:xfrm>
            <a:off x="0" y="488514"/>
            <a:ext cx="11949830" cy="6369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441" y="125261"/>
            <a:ext cx="9845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https://edu.gov.ru/activity/main_activities/talent_support/competitions_for_educators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7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327D2-5535-3A66-FDD8-FC374032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3E8A9-F6F8-17D2-EA61-1A9F443F0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9CA3C7-1D08-30F5-5155-1454EB6D3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0" t="20649" r="11667" b="20088"/>
          <a:stretch/>
        </p:blipFill>
        <p:spPr>
          <a:xfrm>
            <a:off x="701964" y="-44884"/>
            <a:ext cx="10991272" cy="3498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3CA762-6F54-B3FA-84FF-D18EC20AA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58" t="36438" r="12045" b="28948"/>
          <a:stretch/>
        </p:blipFill>
        <p:spPr>
          <a:xfrm>
            <a:off x="701964" y="3498419"/>
            <a:ext cx="10908145" cy="33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16C4B-1970-C3AD-3135-CE272EEF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52401"/>
            <a:ext cx="11563927" cy="153828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МИНИСТЕРСТВО ПРОСВЕЩЕНИЯ РОССИЙСКОЙ ФЕДЕРАЦИИ ПРИКАЗ от 31 августа 2025 г. N 639 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2025/26 УЧЕБНЫЙ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96DA4B-089F-3C5C-C9DE-56E6DDABE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0179-A2F5-1320-00FB-471C6DBEB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4" t="23704" r="5531" b="16902"/>
          <a:stretch/>
        </p:blipFill>
        <p:spPr>
          <a:xfrm>
            <a:off x="415635" y="1690688"/>
            <a:ext cx="11563928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8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1E21D-D12B-0ECC-30A6-6AD7A9A92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1" t="34210" r="17727" b="4242"/>
          <a:stretch/>
        </p:blipFill>
        <p:spPr>
          <a:xfrm>
            <a:off x="240145" y="30550"/>
            <a:ext cx="11490037" cy="68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3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186F5-7FB5-0FED-0339-B200E44F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3473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74E5F-8026-4D26-3E66-76B56ABC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049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F1F079-5C6A-1248-86BE-863F89DD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0"/>
            <a:ext cx="9700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4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FED2D-0FB2-BDDF-CD27-8D2A4FA4D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38922" r="20227" b="12323"/>
          <a:stretch/>
        </p:blipFill>
        <p:spPr>
          <a:xfrm>
            <a:off x="480292" y="1528092"/>
            <a:ext cx="11480800" cy="5329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A0A09-AA5E-7005-7AEB-1DFF206D7341}"/>
              </a:ext>
            </a:extLst>
          </p:cNvPr>
          <p:cNvSpPr txBox="1"/>
          <p:nvPr/>
        </p:nvSpPr>
        <p:spPr>
          <a:xfrm>
            <a:off x="1237673" y="64655"/>
            <a:ext cx="104740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Сведения о достигнутых показателях профессиональной деятельности, связанные с соответствующими направлениями работы, для </a:t>
            </a:r>
            <a:r>
              <a:rPr lang="ru-RU" b="1" dirty="0">
                <a:solidFill>
                  <a:srgbClr val="FF0000"/>
                </a:solidFill>
              </a:rPr>
              <a:t>установления высшей квалификационной категории </a:t>
            </a:r>
          </a:p>
          <a:p>
            <a:r>
              <a:rPr lang="ru-RU" dirty="0"/>
              <a:t>1. Достижение обучающимися положительной 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106231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2E1E6-CC0C-6C25-FB56-F8E45E09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I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«Стабильные положительные результаты освоения обучающимися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программ, в том числе в области искусств, физической культуры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спорта, по итогам мониторингов и иных форм контроля, проводимых организацией»</a:t>
            </a:r>
            <a:endParaRPr lang="ru-RU" sz="2400" dirty="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EA1058A8-4ECB-7B6F-4A23-B71D686E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337"/>
              </p:ext>
            </p:extLst>
          </p:nvPr>
        </p:nvGraphicFramePr>
        <p:xfrm>
          <a:off x="714703" y="1534516"/>
          <a:ext cx="10862443" cy="1325563"/>
        </p:xfrm>
        <a:graphic>
          <a:graphicData uri="http://schemas.openxmlformats.org/drawingml/2006/table">
            <a:tbl>
              <a:tblPr firstRow="1" firstCol="1" bandRow="1"/>
              <a:tblGrid>
                <a:gridCol w="578181">
                  <a:extLst>
                    <a:ext uri="{9D8B030D-6E8A-4147-A177-3AD203B41FA5}">
                      <a16:colId xmlns:a16="http://schemas.microsoft.com/office/drawing/2014/main" val="2046647196"/>
                    </a:ext>
                  </a:extLst>
                </a:gridCol>
                <a:gridCol w="3531364">
                  <a:extLst>
                    <a:ext uri="{9D8B030D-6E8A-4147-A177-3AD203B41FA5}">
                      <a16:colId xmlns:a16="http://schemas.microsoft.com/office/drawing/2014/main" val="1476071922"/>
                    </a:ext>
                  </a:extLst>
                </a:gridCol>
                <a:gridCol w="6752898">
                  <a:extLst>
                    <a:ext uri="{9D8B030D-6E8A-4147-A177-3AD203B41FA5}">
                      <a16:colId xmlns:a16="http://schemas.microsoft.com/office/drawing/2014/main" val="1095721261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учителя, преподавателя, мастера производственного обучения,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преподавателя-организатора ОБЗР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9865"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Стабильные положительные результаты освоения обучающимися ОП по результатам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2 мониторингов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проводимых образовательной организацией в течение года.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723102"/>
                  </a:ext>
                </a:extLst>
              </a:tr>
            </a:tbl>
          </a:graphicData>
        </a:graphic>
      </p:graphicFrame>
      <p:sp>
        <p:nvSpPr>
          <p:cNvPr id="18" name="Rectangle 10">
            <a:extLst>
              <a:ext uri="{FF2B5EF4-FFF2-40B4-BE49-F238E27FC236}">
                <a16:creationId xmlns:a16="http://schemas.microsoft.com/office/drawing/2014/main" id="{EAD92D51-6A12-9D17-7F38-53C0F166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435" y="342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73E8CFC5-27D7-5737-05F0-2082010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15779"/>
              </p:ext>
            </p:extLst>
          </p:nvPr>
        </p:nvGraphicFramePr>
        <p:xfrm>
          <a:off x="714703" y="2860079"/>
          <a:ext cx="10762596" cy="3908582"/>
        </p:xfrm>
        <a:graphic>
          <a:graphicData uri="http://schemas.openxmlformats.org/drawingml/2006/table">
            <a:tbl>
              <a:tblPr firstRow="1" firstCol="1" bandRow="1"/>
              <a:tblGrid>
                <a:gridCol w="572865">
                  <a:extLst>
                    <a:ext uri="{9D8B030D-6E8A-4147-A177-3AD203B41FA5}">
                      <a16:colId xmlns:a16="http://schemas.microsoft.com/office/drawing/2014/main" val="2301766382"/>
                    </a:ext>
                  </a:extLst>
                </a:gridCol>
                <a:gridCol w="2769425">
                  <a:extLst>
                    <a:ext uri="{9D8B030D-6E8A-4147-A177-3AD203B41FA5}">
                      <a16:colId xmlns:a16="http://schemas.microsoft.com/office/drawing/2014/main" val="2621972370"/>
                    </a:ext>
                  </a:extLst>
                </a:gridCol>
                <a:gridCol w="7420306">
                  <a:extLst>
                    <a:ext uri="{9D8B030D-6E8A-4147-A177-3AD203B41FA5}">
                      <a16:colId xmlns:a16="http://schemas.microsoft.com/office/drawing/2014/main" val="2062208742"/>
                    </a:ext>
                  </a:extLst>
                </a:gridCol>
              </a:tblGrid>
              <a:tr h="390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учителя-логопеда,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учителя-дефектолога, логопеда, учителя (для детей с ОВЗ)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Стабильные положительные результаты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положительная динамика(для высшей категории)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адаптации обучающихся к условиям обучения на разных этапах возрастного развития по результатам мониторингов (обобщение динамики изменений по результатам психодиагностики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3 лет),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проводимых образовательной организацией;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стабильные положительные показатели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положительная динамика(для высшей категории)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улучшения речи обучающихся после проведения коррекционной работы;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отдельных рекомендаций педагогическим работникам, родителям (законным представителям) по оказанию помощи в вопросах воспитания, обучения развития и социальной адаптации.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2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26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2E1E6-CC0C-6C25-FB56-F8E45E09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https://vk.com/public207700822?w=wall-207700822_1440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04.12.2025 ИМЦ 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Московского     </a:t>
            </a:r>
            <a:r>
              <a:rPr lang="ru-RU" sz="2200" b="1" i="0" u="sng" dirty="0" err="1">
                <a:solidFill>
                  <a:srgbClr val="0563C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</a:t>
            </a:r>
            <a:b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i="0" dirty="0">
                <a:solidFill>
                  <a:srgbClr val="FF0000"/>
                </a:solidFill>
                <a:effectLst/>
                <a:latin typeface="+mn-lt"/>
              </a:rPr>
              <a:t>Ознакомиться с материалами консультации можно по ссылке: </a:t>
            </a:r>
            <a:r>
              <a:rPr lang="ru-RU" sz="2000" b="1" i="0" u="sng" dirty="0">
                <a:solidFill>
                  <a:srgbClr val="0563C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vk.com/s/v1/</a:t>
            </a:r>
            <a:r>
              <a:rPr lang="ru-RU" sz="2000" b="1" i="0" u="sng" dirty="0" err="1">
                <a:solidFill>
                  <a:srgbClr val="0563C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</a:t>
            </a:r>
            <a:r>
              <a:rPr lang="ru-RU" sz="2000" b="1" i="0" u="sng" dirty="0">
                <a:solidFill>
                  <a:srgbClr val="FF0000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/p6635Sz7Png...</a:t>
            </a:r>
            <a:br>
              <a:rPr lang="ru-RU" sz="2000" b="1" i="0" u="sng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«Стабильные положительные результаты освоения обучающимися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программ, в том числе в области искусств, физической культуры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спорта, по итогам мониторингов и иных форм контроля, проводимых организацией»</a:t>
            </a:r>
            <a:endParaRPr lang="ru-RU" sz="2400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AD92D51-6A12-9D17-7F38-53C0F166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435" y="342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73E8CFC5-27D7-5737-05F0-2082010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22915"/>
              </p:ext>
            </p:extLst>
          </p:nvPr>
        </p:nvGraphicFramePr>
        <p:xfrm>
          <a:off x="665019" y="1978387"/>
          <a:ext cx="10908146" cy="4782630"/>
        </p:xfrm>
        <a:graphic>
          <a:graphicData uri="http://schemas.openxmlformats.org/drawingml/2006/table">
            <a:tbl>
              <a:tblPr firstRow="1" firstCol="1" bandRow="1"/>
              <a:tblGrid>
                <a:gridCol w="599592">
                  <a:extLst>
                    <a:ext uri="{9D8B030D-6E8A-4147-A177-3AD203B41FA5}">
                      <a16:colId xmlns:a16="http://schemas.microsoft.com/office/drawing/2014/main" val="2301766382"/>
                    </a:ext>
                  </a:extLst>
                </a:gridCol>
                <a:gridCol w="2448407">
                  <a:extLst>
                    <a:ext uri="{9D8B030D-6E8A-4147-A177-3AD203B41FA5}">
                      <a16:colId xmlns:a16="http://schemas.microsoft.com/office/drawing/2014/main" val="2621972370"/>
                    </a:ext>
                  </a:extLst>
                </a:gridCol>
                <a:gridCol w="7860147">
                  <a:extLst>
                    <a:ext uri="{9D8B030D-6E8A-4147-A177-3AD203B41FA5}">
                      <a16:colId xmlns:a16="http://schemas.microsoft.com/office/drawing/2014/main" val="2062208742"/>
                    </a:ext>
                  </a:extLst>
                </a:gridCol>
              </a:tblGrid>
              <a:tr h="477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педагога-психолога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Стабильные положительные результаты успешной адаптации обучающихся/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 динамика(для высшей категории)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условиям обучения 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разных этапах возрастного развития по результатам мониторингов (обобщение динамики изменений по результатам психодиагностики в течение 3 лет), проводимых образовательной организацией; </a:t>
                      </a: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стабильные положительные результаты снижения количества обучающихся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/положительная динамика (для высшей категории)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показателями снижения уровня тревожности после проведения коррекционной работы;</a:t>
                      </a: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отдельных рекомендаций педагогическим работникам, родителям (законным представителям) по оказанию помощи в вопросах воспитания, обучения развития и социальной адаптации.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2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36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2E1E6-CC0C-6C25-FB56-F8E45E09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I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«Стабильные положительные результаты освоения обучающимися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программ, в том числе в области искусств, физической культуры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спорта, по итогам мониторингов и иных форм контроля, проводимых организацией»</a:t>
            </a:r>
            <a:endParaRPr lang="ru-RU" sz="2400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AD92D51-6A12-9D17-7F38-53C0F166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435" y="342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73E8CFC5-27D7-5737-05F0-2082010FAAE4}"/>
              </a:ext>
            </a:extLst>
          </p:cNvPr>
          <p:cNvGraphicFramePr>
            <a:graphicFrameLocks noGrp="1"/>
          </p:cNvGraphicFramePr>
          <p:nvPr/>
        </p:nvGraphicFramePr>
        <p:xfrm>
          <a:off x="665019" y="1533238"/>
          <a:ext cx="10908146" cy="5227779"/>
        </p:xfrm>
        <a:graphic>
          <a:graphicData uri="http://schemas.openxmlformats.org/drawingml/2006/table">
            <a:tbl>
              <a:tblPr firstRow="1" firstCol="1" bandRow="1"/>
              <a:tblGrid>
                <a:gridCol w="599592">
                  <a:extLst>
                    <a:ext uri="{9D8B030D-6E8A-4147-A177-3AD203B41FA5}">
                      <a16:colId xmlns:a16="http://schemas.microsoft.com/office/drawing/2014/main" val="2301766382"/>
                    </a:ext>
                  </a:extLst>
                </a:gridCol>
                <a:gridCol w="2115898">
                  <a:extLst>
                    <a:ext uri="{9D8B030D-6E8A-4147-A177-3AD203B41FA5}">
                      <a16:colId xmlns:a16="http://schemas.microsoft.com/office/drawing/2014/main" val="2621972370"/>
                    </a:ext>
                  </a:extLst>
                </a:gridCol>
                <a:gridCol w="8192656">
                  <a:extLst>
                    <a:ext uri="{9D8B030D-6E8A-4147-A177-3AD203B41FA5}">
                      <a16:colId xmlns:a16="http://schemas.microsoft.com/office/drawing/2014/main" val="2062208742"/>
                    </a:ext>
                  </a:extLst>
                </a:gridCol>
              </a:tblGrid>
              <a:tr h="5227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социального педагога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Стабильные положительные результаты успешной адаптации обучающихся/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 динамика(для высшей категории)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условиям обучения на разных этапах возрастного развития по результатам мониторингов (обобщение динамики изменений по результатам психодиагностики в течение 3 лет), проводимых образовательной организацией; </a:t>
                      </a: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уменьшения количества обучающихся,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имеющих постановку на внутришкольный контроль  и представления в КДН и ЗП после проведения коррекционной работы;</a:t>
                      </a: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отдельных рекомендаций педагогическим работникам, родителям (законным представителям) по оказанию помощи в вопросах воспитания, обучения развития и социальной адаптации.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2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5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63750-2B3A-A614-2962-12880899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78439"/>
          </a:xfrm>
        </p:spPr>
        <p:txBody>
          <a:bodyPr>
            <a:normAutofit/>
          </a:bodyPr>
          <a:lstStyle/>
          <a:p>
            <a:r>
              <a:rPr lang="ru-RU" sz="1600" dirty="0"/>
              <a:t>1.5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55D12F-B27A-2D6D-FBEC-C96F7E99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89367"/>
              </p:ext>
            </p:extLst>
          </p:nvPr>
        </p:nvGraphicFramePr>
        <p:xfrm>
          <a:off x="838200" y="544945"/>
          <a:ext cx="10226965" cy="2624138"/>
        </p:xfrm>
        <a:graphic>
          <a:graphicData uri="http://schemas.openxmlformats.org/drawingml/2006/table">
            <a:tbl>
              <a:tblPr firstRow="1" firstCol="1" bandRow="1"/>
              <a:tblGrid>
                <a:gridCol w="544355">
                  <a:extLst>
                    <a:ext uri="{9D8B030D-6E8A-4147-A177-3AD203B41FA5}">
                      <a16:colId xmlns:a16="http://schemas.microsoft.com/office/drawing/2014/main" val="1032654199"/>
                    </a:ext>
                  </a:extLst>
                </a:gridCol>
                <a:gridCol w="2681445">
                  <a:extLst>
                    <a:ext uri="{9D8B030D-6E8A-4147-A177-3AD203B41FA5}">
                      <a16:colId xmlns:a16="http://schemas.microsoft.com/office/drawing/2014/main" val="1039024562"/>
                    </a:ext>
                  </a:extLst>
                </a:gridCol>
                <a:gridCol w="7001165">
                  <a:extLst>
                    <a:ext uri="{9D8B030D-6E8A-4147-A177-3AD203B41FA5}">
                      <a16:colId xmlns:a16="http://schemas.microsoft.com/office/drawing/2014/main" val="3231662590"/>
                    </a:ext>
                  </a:extLst>
                </a:gridCol>
              </a:tblGrid>
              <a:tr h="2512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педагога-библиотекаря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Стабильная положительная динамика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числа читателей, книговыдач, библиотечных уроков, библиографических справок, выставок, без учета учебного фонда (в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межаттестационный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период педагогического работника).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9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76597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A12B335-CB8E-8BDF-5820-51C1743C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07501"/>
              </p:ext>
            </p:extLst>
          </p:nvPr>
        </p:nvGraphicFramePr>
        <p:xfrm>
          <a:off x="729673" y="3343564"/>
          <a:ext cx="10446327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030">
                  <a:extLst>
                    <a:ext uri="{9D8B030D-6E8A-4147-A177-3AD203B41FA5}">
                      <a16:colId xmlns:a16="http://schemas.microsoft.com/office/drawing/2014/main" val="3570983985"/>
                    </a:ext>
                  </a:extLst>
                </a:gridCol>
                <a:gridCol w="2787533">
                  <a:extLst>
                    <a:ext uri="{9D8B030D-6E8A-4147-A177-3AD203B41FA5}">
                      <a16:colId xmlns:a16="http://schemas.microsoft.com/office/drawing/2014/main" val="3516381671"/>
                    </a:ext>
                  </a:extLst>
                </a:gridCol>
                <a:gridCol w="7102764">
                  <a:extLst>
                    <a:ext uri="{9D8B030D-6E8A-4147-A177-3AD203B41FA5}">
                      <a16:colId xmlns:a16="http://schemas.microsoft.com/office/drawing/2014/main" val="826124090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Для педагога дополнительного образования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Проведение отчетных мероприятий 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п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оложительная динамика проведения для ВКК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мероприятий в образовательном учреждении в учебном году;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сохранность контингента обучающихся 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за учебный год (от числа обучающихся 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на начало учебного периода).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674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6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8D169-2CFC-4086-A89C-29AF3A22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latin typeface="Times New Roman" panose="02020603050405020304" pitchFamily="18" charset="0"/>
              </a:rPr>
              <a:t>I</a:t>
            </a:r>
            <a:r>
              <a:rPr lang="ru-RU" sz="1800" b="1" dirty="0">
                <a:latin typeface="Times New Roman" panose="02020603050405020304" pitchFamily="18" charset="0"/>
              </a:rPr>
              <a:t>. Показатель «Стабильные положительные результаты освоения обучающимися образовательных программ, в том числе в области искусств, физической культуры </a:t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и спорта, по итогам мониторингов и иных форм контроля, проводимых организацией»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82FEE0A-24B5-458E-A57A-6D06BA7D4A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676137" cy="459815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9395">
                  <a:extLst>
                    <a:ext uri="{9D8B030D-6E8A-4147-A177-3AD203B41FA5}">
                      <a16:colId xmlns:a16="http://schemas.microsoft.com/office/drawing/2014/main" val="3077465405"/>
                    </a:ext>
                  </a:extLst>
                </a:gridCol>
                <a:gridCol w="2040092">
                  <a:extLst>
                    <a:ext uri="{9D8B030D-6E8A-4147-A177-3AD203B41FA5}">
                      <a16:colId xmlns:a16="http://schemas.microsoft.com/office/drawing/2014/main" val="3958733666"/>
                    </a:ext>
                  </a:extLst>
                </a:gridCol>
                <a:gridCol w="4032002">
                  <a:extLst>
                    <a:ext uri="{9D8B030D-6E8A-4147-A177-3AD203B41FA5}">
                      <a16:colId xmlns:a16="http://schemas.microsoft.com/office/drawing/2014/main" val="1688265096"/>
                    </a:ext>
                  </a:extLst>
                </a:gridCol>
                <a:gridCol w="4234648">
                  <a:extLst>
                    <a:ext uri="{9D8B030D-6E8A-4147-A177-3AD203B41FA5}">
                      <a16:colId xmlns:a16="http://schemas.microsoft.com/office/drawing/2014/main" val="3031440206"/>
                    </a:ext>
                  </a:extLst>
                </a:gridCol>
              </a:tblGrid>
              <a:tr h="372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к.к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В.к.к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728815"/>
                  </a:ext>
                </a:extLst>
              </a:tr>
              <a:tr h="1253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Для воспитателя, старшего воспитателя, инструктора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по физической культуре, музыкального руководителя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Стабильные положительные результаты</a:t>
                      </a:r>
                      <a:r>
                        <a:rPr lang="ru-RU" sz="2000" dirty="0">
                          <a:effectLst/>
                        </a:rPr>
                        <a:t> степени удовлетворенности образовательными результатами по результатам мониторинга родителей (законных представителей) воспитанников степенью удовлетворенности образовательными результатами, проводимого образовательной организацией; проведение открытых занятий в образовательной организации.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Положительная динамика результатов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степени удовлетворенности образовательными результатами по результатам мониторинга родителей (законных представителей) воспитанников степенью удовлетворенности образовательными результатами, проводимого образовательной организацией;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проведения открытых занятий в образовательной организации.</a:t>
                      </a: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78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029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9179D-6F2E-5353-C144-8BCC28DA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365126"/>
            <a:ext cx="11267090" cy="107479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   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«Стабильные положительные результаты освоения обучающимися</a:t>
            </a:r>
            <a:b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образовательных программ по итогам мониторинга системы образования,</a:t>
            </a:r>
            <a:b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проводимого в порядке, установленном постановлением Правительства Российской</a:t>
            </a:r>
            <a:b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Федерации от 05.08.2013 № 662 «Об осуществлении мониторинга системы образования»</a:t>
            </a:r>
            <a:endParaRPr lang="ru-RU" sz="22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AD24E90-702D-F4AB-480F-7BD3968AE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81599"/>
              </p:ext>
            </p:extLst>
          </p:nvPr>
        </p:nvGraphicFramePr>
        <p:xfrm>
          <a:off x="630621" y="2172811"/>
          <a:ext cx="11025351" cy="3378244"/>
        </p:xfrm>
        <a:graphic>
          <a:graphicData uri="http://schemas.openxmlformats.org/drawingml/2006/table">
            <a:tbl>
              <a:tblPr firstRow="1" firstCol="1" bandRow="1"/>
              <a:tblGrid>
                <a:gridCol w="577900">
                  <a:extLst>
                    <a:ext uri="{9D8B030D-6E8A-4147-A177-3AD203B41FA5}">
                      <a16:colId xmlns:a16="http://schemas.microsoft.com/office/drawing/2014/main" val="45079568"/>
                    </a:ext>
                  </a:extLst>
                </a:gridCol>
                <a:gridCol w="3452197">
                  <a:extLst>
                    <a:ext uri="{9D8B030D-6E8A-4147-A177-3AD203B41FA5}">
                      <a16:colId xmlns:a16="http://schemas.microsoft.com/office/drawing/2014/main" val="3524250938"/>
                    </a:ext>
                  </a:extLst>
                </a:gridCol>
                <a:gridCol w="6995254">
                  <a:extLst>
                    <a:ext uri="{9D8B030D-6E8A-4147-A177-3AD203B41FA5}">
                      <a16:colId xmlns:a16="http://schemas.microsoft.com/office/drawing/2014/main" val="914074309"/>
                    </a:ext>
                  </a:extLst>
                </a:gridCol>
              </a:tblGrid>
              <a:tr h="337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учителя, преподавателя, мастера производственного обучения, преподавателя-организатора ОБЗР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Стабильные положительные результаты освоения обучающимися ОП по результатам </a:t>
                      </a:r>
                      <a:r>
                        <a:rPr lang="ru-RU" sz="2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2 внешних мониторингов.</a:t>
                      </a:r>
                      <a:r>
                        <a:rPr lang="ru-RU" sz="2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Заполняется при наличии.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08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386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4272F-5C95-63DF-BFFB-EF5AF7D9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«Выявление и развитие у обучающихся способностей к научной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(интеллектуальной), творческой, физкультурно-спортивной деятельности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9396299-B76A-7DA9-D6FC-1FCCE82E3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48491"/>
              </p:ext>
            </p:extLst>
          </p:nvPr>
        </p:nvGraphicFramePr>
        <p:xfrm>
          <a:off x="987972" y="1786759"/>
          <a:ext cx="10365827" cy="3216165"/>
        </p:xfrm>
        <a:graphic>
          <a:graphicData uri="http://schemas.openxmlformats.org/drawingml/2006/table">
            <a:tbl>
              <a:tblPr firstRow="1" firstCol="1" bandRow="1"/>
              <a:tblGrid>
                <a:gridCol w="551746">
                  <a:extLst>
                    <a:ext uri="{9D8B030D-6E8A-4147-A177-3AD203B41FA5}">
                      <a16:colId xmlns:a16="http://schemas.microsoft.com/office/drawing/2014/main" val="2969245302"/>
                    </a:ext>
                  </a:extLst>
                </a:gridCol>
                <a:gridCol w="3295963">
                  <a:extLst>
                    <a:ext uri="{9D8B030D-6E8A-4147-A177-3AD203B41FA5}">
                      <a16:colId xmlns:a16="http://schemas.microsoft.com/office/drawing/2014/main" val="2613984594"/>
                    </a:ext>
                  </a:extLst>
                </a:gridCol>
                <a:gridCol w="6518118">
                  <a:extLst>
                    <a:ext uri="{9D8B030D-6E8A-4147-A177-3AD203B41FA5}">
                      <a16:colId xmlns:a16="http://schemas.microsoft.com/office/drawing/2014/main" val="436842379"/>
                    </a:ext>
                  </a:extLst>
                </a:gridCol>
              </a:tblGrid>
              <a:tr h="3216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всех педагогических работников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19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Призеры, победители  Всероссийской олимпиады школьников, конкурсов, утвержденных Комитетом </a:t>
                      </a:r>
                      <a:b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образованию, иных конкурсов и соревнований, имеющих официальный статус.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32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8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1279C-5582-33C7-8AFA-BD2CB304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734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«Личный вклад в повышение качества образования, совершенствования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методов обучения и воспитания, транслирование в педагогических коллективах опыта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практических результатов своей профессиональной деятельности, активное участие в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работе методических объединений педагогических работников организации»</a:t>
            </a:r>
            <a:endParaRPr lang="ru-RU" sz="20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23A19C3-B68C-704F-2EE7-C7D557996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61416"/>
              </p:ext>
            </p:extLst>
          </p:nvPr>
        </p:nvGraphicFramePr>
        <p:xfrm>
          <a:off x="730470" y="1608084"/>
          <a:ext cx="10988564" cy="2575033"/>
        </p:xfrm>
        <a:graphic>
          <a:graphicData uri="http://schemas.openxmlformats.org/drawingml/2006/table">
            <a:tbl>
              <a:tblPr firstRow="1" firstCol="1" bandRow="1"/>
              <a:tblGrid>
                <a:gridCol w="576610">
                  <a:extLst>
                    <a:ext uri="{9D8B030D-6E8A-4147-A177-3AD203B41FA5}">
                      <a16:colId xmlns:a16="http://schemas.microsoft.com/office/drawing/2014/main" val="3220322314"/>
                    </a:ext>
                  </a:extLst>
                </a:gridCol>
                <a:gridCol w="2644810">
                  <a:extLst>
                    <a:ext uri="{9D8B030D-6E8A-4147-A177-3AD203B41FA5}">
                      <a16:colId xmlns:a16="http://schemas.microsoft.com/office/drawing/2014/main" val="3537676815"/>
                    </a:ext>
                  </a:extLst>
                </a:gridCol>
                <a:gridCol w="7767144">
                  <a:extLst>
                    <a:ext uri="{9D8B030D-6E8A-4147-A177-3AD203B41FA5}">
                      <a16:colId xmlns:a16="http://schemas.microsoft.com/office/drawing/2014/main" val="276643904"/>
                    </a:ext>
                  </a:extLst>
                </a:gridCol>
              </a:tblGrid>
              <a:tr h="257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всех педагогических работников на 1 категорию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открытых уроков (занятий) </a:t>
                      </a:r>
                      <a:b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за учебный год;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+участие в работе заседаний методических объединений, педагогических советов </a:t>
                      </a:r>
                      <a:br>
                        <a:rPr lang="ru-RU" sz="2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(для 1 категории)</a:t>
                      </a:r>
                      <a:endParaRPr lang="ru-RU" sz="2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00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553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77" t="3474" r="48782" b="16256"/>
          <a:stretch/>
        </p:blipFill>
        <p:spPr>
          <a:xfrm>
            <a:off x="1" y="0"/>
            <a:ext cx="5323562" cy="670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2831" r="2754" b="11598"/>
          <a:stretch/>
        </p:blipFill>
        <p:spPr>
          <a:xfrm>
            <a:off x="5148197" y="0"/>
            <a:ext cx="7043803" cy="3194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90" t="18306" r="3339" b="28530"/>
          <a:stretch/>
        </p:blipFill>
        <p:spPr>
          <a:xfrm>
            <a:off x="5148197" y="3429000"/>
            <a:ext cx="70438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6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F2CA8-46DF-FEB3-F21C-1A30C25E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6085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90F8BE-8FA8-141F-AE9A-53DD4D456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7782"/>
            <a:ext cx="9414165" cy="6539345"/>
          </a:xfrm>
        </p:spPr>
      </p:pic>
    </p:spTree>
    <p:extLst>
      <p:ext uri="{BB962C8B-B14F-4D97-AF65-F5344CB8AC3E}">
        <p14:creationId xmlns:p14="http://schemas.microsoft.com/office/powerpoint/2010/main" val="909080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FA791-F9C4-583D-9F45-5CA1DB93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66" y="147145"/>
            <a:ext cx="10576034" cy="1543543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высшую категорию!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«Активное участие в работе методических объединений педагогических работников      организаций, в разработке программно-методического сопровождения образовательного процесса,      профессиональных конкурсах»</a:t>
            </a:r>
            <a:endParaRPr lang="ru-RU" sz="22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7DCBC64-142A-44B4-7969-C6C31AD48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50281"/>
              </p:ext>
            </p:extLst>
          </p:nvPr>
        </p:nvGraphicFramePr>
        <p:xfrm>
          <a:off x="858982" y="2112579"/>
          <a:ext cx="10376578" cy="2624138"/>
        </p:xfrm>
        <a:graphic>
          <a:graphicData uri="http://schemas.openxmlformats.org/drawingml/2006/table">
            <a:tbl>
              <a:tblPr firstRow="1" firstCol="1" bandRow="1"/>
              <a:tblGrid>
                <a:gridCol w="502265">
                  <a:extLst>
                    <a:ext uri="{9D8B030D-6E8A-4147-A177-3AD203B41FA5}">
                      <a16:colId xmlns:a16="http://schemas.microsoft.com/office/drawing/2014/main" val="3681750921"/>
                    </a:ext>
                  </a:extLst>
                </a:gridCol>
                <a:gridCol w="2329676">
                  <a:extLst>
                    <a:ext uri="{9D8B030D-6E8A-4147-A177-3AD203B41FA5}">
                      <a16:colId xmlns:a16="http://schemas.microsoft.com/office/drawing/2014/main" val="608263484"/>
                    </a:ext>
                  </a:extLst>
                </a:gridCol>
                <a:gridCol w="7544637">
                  <a:extLst>
                    <a:ext uri="{9D8B030D-6E8A-4147-A177-3AD203B41FA5}">
                      <a16:colId xmlns:a16="http://schemas.microsoft.com/office/drawing/2014/main" val="699491782"/>
                    </a:ext>
                  </a:extLst>
                </a:gridCol>
              </a:tblGrid>
              <a:tr h="255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всех педагогических работников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участие в работе заседаний методических объединений, педагогических советов 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(профессионального опыта за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межаттестационный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 педагогического работника).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Справка руководителя? Протокол? Программа? </a:t>
                      </a:r>
                      <a:endParaRPr lang="ru-RU" sz="2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71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364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5441"/>
            <a:ext cx="10862707" cy="1426912"/>
          </a:xfrm>
        </p:spPr>
        <p:txBody>
          <a:bodyPr/>
          <a:lstStyle/>
          <a:p>
            <a:r>
              <a:rPr lang="ru-RU" dirty="0"/>
              <a:t>       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</a:rPr>
              <a:t>Успешной аттестации!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090" y="4589463"/>
            <a:ext cx="5067760" cy="1500187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Olephir_l@mail.ru</a:t>
            </a:r>
            <a:endParaRPr lang="en-US" sz="4400" dirty="0"/>
          </a:p>
          <a:p>
            <a:r>
              <a:rPr lang="en-US" sz="4400" dirty="0"/>
              <a:t> 89522105745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5853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990C-5C9C-4259-E88C-F865E247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550C28-2C5C-9604-2AC3-BD0926A07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212436"/>
            <a:ext cx="10834254" cy="6280439"/>
          </a:xfrm>
        </p:spPr>
      </p:pic>
    </p:spTree>
    <p:extLst>
      <p:ext uri="{BB962C8B-B14F-4D97-AF65-F5344CB8AC3E}">
        <p14:creationId xmlns:p14="http://schemas.microsoft.com/office/powerpoint/2010/main" val="385217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7160-2A78-60DA-CD6F-ED657860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0"/>
            <a:ext cx="11397671" cy="287250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Виды  и формы подачи документов для проведения  аттестации </a:t>
            </a:r>
            <a:br>
              <a:rPr lang="ru-RU" sz="1800" b="1" dirty="0"/>
            </a:br>
            <a:r>
              <a:rPr lang="ru-RU" sz="1800" b="1" dirty="0"/>
              <a:t>Заявление и документы для аттестации педагогический работник может направить:</a:t>
            </a:r>
            <a:br>
              <a:rPr lang="ru-RU" sz="1800" b="1" dirty="0"/>
            </a:br>
            <a:r>
              <a:rPr lang="ru-RU" sz="1800" b="1" dirty="0"/>
              <a:t>1) в Организационный отдел Комитета по образованию по адресу: пер. Антоненко, д. 8, Санкт-Петербург, индекс 190031;</a:t>
            </a:r>
            <a:br>
              <a:rPr lang="ru-RU" sz="1800" b="1" dirty="0"/>
            </a:br>
            <a:r>
              <a:rPr lang="ru-RU" sz="1800" b="1" dirty="0"/>
              <a:t>2) в СПб ГКУ «Центр аттестации и мониторинга» по адресу: Московский пр., д. 52,Санкт-Петербург, индекс 190013.</a:t>
            </a:r>
            <a:br>
              <a:rPr lang="ru-RU" sz="1800" b="1" dirty="0"/>
            </a:br>
            <a:br>
              <a:rPr lang="ru-RU" sz="1800" b="1" dirty="0"/>
            </a:br>
            <a:r>
              <a:rPr lang="ru-RU" sz="1800" b="1" dirty="0"/>
              <a:t>3.1.1. Основанием для начала административной процедуры является поступление в СПб ГКУ «</a:t>
            </a:r>
            <a:r>
              <a:rPr lang="ru-RU" sz="1800" b="1" dirty="0" err="1"/>
              <a:t>ЦАиМ</a:t>
            </a:r>
            <a:r>
              <a:rPr lang="ru-RU" sz="1800" b="1" dirty="0"/>
              <a:t>» (посредством обращения заявителя в электронной форме через Портал, либо федеральный Портал, либо посредством МФЦ) или в аттестационную комиссию (посредством Почты России, либо посредством личного обращения в аттестационную комиссию) заявления о предоставлении государственной услуги и прилагаемых к нему документов.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9FBAA-BBA8-EA88-4455-825A0AE0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7" y="2974109"/>
            <a:ext cx="11170266" cy="3380510"/>
          </a:xfrm>
        </p:spPr>
        <p:txBody>
          <a:bodyPr numCol="2">
            <a:normAutofit fontScale="85000" lnSpcReduction="20000"/>
          </a:bodyPr>
          <a:lstStyle/>
          <a:p>
            <a:r>
              <a:rPr lang="ru-RU" dirty="0"/>
              <a:t>«По соглашению»:                                       через портал Госуслуги СПб     для желающих продлить действие                   имеющейся  на 01.09.2023 г.                      категории  (первой или высшей).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Получение новой категории (первой или высшей) по педагогической должности: </a:t>
            </a:r>
          </a:p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через МФЦ: подача заявления и предоставление документов в бумажном виде в Центр аттестации. </a:t>
            </a:r>
          </a:p>
          <a:p>
            <a:pPr marL="0" indent="0">
              <a:buNone/>
            </a:pPr>
            <a:r>
              <a:rPr lang="ru-RU" dirty="0"/>
              <a:t>или</a:t>
            </a:r>
          </a:p>
          <a:p>
            <a:r>
              <a:rPr lang="ru-RU" dirty="0"/>
              <a:t>Через портал Госуслуги: подача заявления и сразу загрузка документов для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152569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pic>
        <p:nvPicPr>
          <p:cNvPr id="112" name="Picture 112"/>
          <p:cNvPicPr>
            <a:picLocks noGrp="1"/>
          </p:cNvPicPr>
          <p:nvPr>
            <p:ph type="body" idx="1"/>
          </p:nvPr>
        </p:nvPicPr>
        <p:blipFill>
          <a:blip r:embed="rId2" cstate="print"/>
          <a:srcRect l="33642" t="20663" r="15016" b="4408"/>
          <a:stretch/>
        </p:blipFill>
        <p:spPr>
          <a:xfrm>
            <a:off x="350982" y="1"/>
            <a:ext cx="11841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 err="1"/>
              <a:t>Новости</a:t>
            </a:r>
            <a:r>
              <a:rPr dirty="0"/>
              <a:t> </a:t>
            </a:r>
            <a:r>
              <a:rPr dirty="0" err="1"/>
              <a:t>аттестации</a:t>
            </a:r>
            <a:r>
              <a:rPr lang="ru-RU" dirty="0"/>
              <a:t> «по соглашению»</a:t>
            </a:r>
            <a:r>
              <a:rPr dirty="0"/>
              <a:t>: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43344" y="1825625"/>
            <a:ext cx="11471565" cy="435133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dirty="0" err="1"/>
              <a:t>Должность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совпадать</a:t>
            </a:r>
            <a:r>
              <a:rPr dirty="0"/>
              <a:t>;</a:t>
            </a:r>
          </a:p>
          <a:p>
            <a:r>
              <a:rPr dirty="0" err="1"/>
              <a:t>Подавать</a:t>
            </a:r>
            <a:r>
              <a:rPr dirty="0"/>
              <a:t> 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личный</a:t>
            </a:r>
            <a:r>
              <a:rPr dirty="0"/>
              <a:t> </a:t>
            </a:r>
            <a:r>
              <a:rPr dirty="0" err="1"/>
              <a:t>кабинет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</a:t>
            </a:r>
            <a:r>
              <a:rPr dirty="0" err="1"/>
              <a:t>Госуслуги</a:t>
            </a:r>
            <a:r>
              <a:rPr dirty="0"/>
              <a:t> </a:t>
            </a:r>
            <a:r>
              <a:rPr dirty="0" err="1"/>
              <a:t>СПб</a:t>
            </a:r>
            <a:r>
              <a:rPr dirty="0"/>
              <a:t>;</a:t>
            </a:r>
          </a:p>
          <a:p>
            <a:r>
              <a:rPr dirty="0" err="1"/>
              <a:t>Заявление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компьютере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разборчиво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руки</a:t>
            </a:r>
            <a:r>
              <a:rPr dirty="0"/>
              <a:t>. </a:t>
            </a:r>
            <a:r>
              <a:rPr dirty="0" err="1"/>
              <a:t>Подпись</a:t>
            </a:r>
            <a:r>
              <a:rPr dirty="0"/>
              <a:t> 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руки</a:t>
            </a:r>
            <a:r>
              <a:rPr dirty="0"/>
              <a:t>;</a:t>
            </a:r>
          </a:p>
          <a:p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еще</a:t>
            </a:r>
            <a:r>
              <a:rPr dirty="0"/>
              <a:t> </a:t>
            </a:r>
            <a:r>
              <a:rPr dirty="0" err="1"/>
              <a:t>документы</a:t>
            </a:r>
            <a:r>
              <a:rPr dirty="0"/>
              <a:t>?</a:t>
            </a:r>
          </a:p>
          <a:p>
            <a:pPr>
              <a:buFont typeface="Wingdings"/>
              <a:buChar char="ü"/>
            </a:pPr>
            <a:r>
              <a:rPr dirty="0"/>
              <a:t> </a:t>
            </a:r>
            <a:r>
              <a:rPr dirty="0" err="1"/>
              <a:t>справка</a:t>
            </a:r>
            <a:r>
              <a:rPr dirty="0"/>
              <a:t> о </a:t>
            </a:r>
            <a:r>
              <a:rPr dirty="0" err="1"/>
              <a:t>должности</a:t>
            </a:r>
            <a:r>
              <a:rPr dirty="0"/>
              <a:t>;</a:t>
            </a:r>
          </a:p>
          <a:p>
            <a:pPr>
              <a:buFont typeface="Wingdings"/>
              <a:buChar char="ü"/>
            </a:pPr>
            <a:r>
              <a:rPr dirty="0" err="1"/>
              <a:t>документ</a:t>
            </a:r>
            <a:r>
              <a:rPr dirty="0"/>
              <a:t>, </a:t>
            </a:r>
            <a:r>
              <a:rPr dirty="0" err="1"/>
              <a:t>устанавливающий</a:t>
            </a:r>
            <a:r>
              <a:rPr dirty="0"/>
              <a:t>  </a:t>
            </a:r>
            <a:r>
              <a:rPr dirty="0" err="1"/>
              <a:t>квалификационную</a:t>
            </a:r>
            <a:r>
              <a:rPr dirty="0"/>
              <a:t> </a:t>
            </a:r>
            <a:r>
              <a:rPr dirty="0" err="1"/>
              <a:t>категорию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состоянию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01.09.2023 (в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регионов</a:t>
            </a:r>
            <a:r>
              <a:rPr dirty="0"/>
              <a:t>). </a:t>
            </a:r>
          </a:p>
          <a:p>
            <a:pPr marL="0" indent="0">
              <a:buNone/>
            </a:pPr>
            <a:r>
              <a:rPr sz="2200" b="1" i="1" dirty="0" err="1">
                <a:solidFill>
                  <a:srgbClr val="FF0000"/>
                </a:solidFill>
              </a:rPr>
              <a:t>Примечание</a:t>
            </a:r>
            <a:r>
              <a:rPr sz="2200" b="1" i="1" dirty="0">
                <a:solidFill>
                  <a:srgbClr val="FF0000"/>
                </a:solidFill>
              </a:rPr>
              <a:t>: </a:t>
            </a:r>
            <a:r>
              <a:rPr sz="2200" b="1" i="1" dirty="0" err="1">
                <a:solidFill>
                  <a:srgbClr val="FF0000"/>
                </a:solidFill>
              </a:rPr>
              <a:t>возможно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переподать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заявление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тем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педагогам</a:t>
            </a:r>
            <a:r>
              <a:rPr sz="2200" b="1" i="1" dirty="0">
                <a:solidFill>
                  <a:srgbClr val="FF0000"/>
                </a:solidFill>
              </a:rPr>
              <a:t>, </a:t>
            </a:r>
            <a:r>
              <a:rPr sz="2200" b="1" i="1" dirty="0" err="1">
                <a:solidFill>
                  <a:srgbClr val="FF0000"/>
                </a:solidFill>
              </a:rPr>
              <a:t>кто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имел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высшую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категорию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на</a:t>
            </a:r>
            <a:r>
              <a:rPr sz="2200" b="1" i="1" dirty="0">
                <a:solidFill>
                  <a:srgbClr val="FF0000"/>
                </a:solidFill>
              </a:rPr>
              <a:t> 01.09.2023г., </a:t>
            </a:r>
            <a:r>
              <a:rPr sz="2200" b="1" i="1" dirty="0" err="1">
                <a:solidFill>
                  <a:srgbClr val="FF0000"/>
                </a:solidFill>
              </a:rPr>
              <a:t>но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прошел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аттестацию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на</a:t>
            </a:r>
            <a:r>
              <a:rPr sz="2200" b="1" i="1" dirty="0">
                <a:solidFill>
                  <a:srgbClr val="FF0000"/>
                </a:solidFill>
              </a:rPr>
              <a:t> 1 </a:t>
            </a:r>
            <a:r>
              <a:rPr sz="2200" b="1" i="1" dirty="0" err="1">
                <a:solidFill>
                  <a:srgbClr val="FF0000"/>
                </a:solidFill>
              </a:rPr>
              <a:t>категорию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за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sz="2200" b="1" i="1" dirty="0" err="1">
                <a:solidFill>
                  <a:srgbClr val="FF0000"/>
                </a:solidFill>
              </a:rPr>
              <a:t>последние</a:t>
            </a:r>
            <a:r>
              <a:rPr sz="2200" b="1" i="1" dirty="0">
                <a:solidFill>
                  <a:srgbClr val="FF000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 2 </a:t>
            </a:r>
            <a:r>
              <a:rPr sz="2200" b="1" i="1" dirty="0" err="1">
                <a:solidFill>
                  <a:srgbClr val="FF0000"/>
                </a:solidFill>
              </a:rPr>
              <a:t>года</a:t>
            </a:r>
            <a:r>
              <a:rPr sz="2200" i="1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8E535-8AF0-D8DC-75FF-11DDCB55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10912366" cy="1413164"/>
          </a:xfr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>
                <a:solidFill>
                  <a:srgbClr val="FF0000"/>
                </a:solidFill>
              </a:rPr>
              <a:t>2.7. Исчерпывающий перечень документов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необходимых в соответствии с нормативными правовыми актами для предоставления государственной услуги, которые находятся в распоряжении государственных органов, органов местного самоуправления и иных органов, участвующих в предоставлении государственных услуг, и которые заявитель вправе представить: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BB8876-F424-A8EF-9DE1-2EE0DA0F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22400"/>
            <a:ext cx="10912366" cy="5172364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2.7.1. Копия документа (лист аттестации, распоряжение, приказ), подтверждающего факт установления ранее первой или высшей квалификационной категории по занимаемой должности*</a:t>
            </a:r>
          </a:p>
          <a:p>
            <a:pPr algn="just"/>
            <a:r>
              <a:rPr lang="ru-RU" sz="1600" dirty="0"/>
              <a:t> 2.7.2. Документы (сведения) о заключении (расторжении) брака, перемене имени, выданные органами записи актов гражданского состояния Российской Федерации, подтверждающие изменение фамилии, имени, отчества заявителя (в случае их изменения). </a:t>
            </a:r>
          </a:p>
          <a:p>
            <a:pPr algn="just"/>
            <a:r>
              <a:rPr lang="ru-RU" sz="1600" dirty="0"/>
              <a:t>2.7.3. Сведения о занимаемой заявителем педагогической должности и его месте работы в государственной образовательной организации. </a:t>
            </a:r>
          </a:p>
          <a:p>
            <a:pPr algn="just"/>
            <a:r>
              <a:rPr lang="ru-RU" sz="1600" dirty="0"/>
              <a:t>2.7.4. При предоставлении государственной услуги в части аттестации педагогических работников в целях установления первой и высшей квалификационной категории заявитель имеет право в целях подтверждения показателей, предусмотренных пунктами 35 и 36 Порядка проведения аттестации педагогических работников организаций, осуществляющих образовательную деятельность, </a:t>
            </a:r>
            <a:r>
              <a:rPr lang="ru-RU" sz="1600" b="1" dirty="0">
                <a:solidFill>
                  <a:srgbClr val="FF0000"/>
                </a:solidFill>
              </a:rPr>
              <a:t>утвержденного приказом Министерства просвещения Российской Федерации от 24.03.2023 № 196 </a:t>
            </a:r>
            <a:r>
              <a:rPr lang="ru-RU" sz="1600" dirty="0"/>
              <a:t>(далее - Порядок), направить дополнительные сведения, характеризующие его профессиональную деятельность, в аттестационную комиссию не позднее чем за пять рабочих дней до проведения заседания аттестационной комиссии по рассмотрению заявлений и определению сроков аттестации.</a:t>
            </a:r>
          </a:p>
          <a:p>
            <a:pPr algn="just"/>
            <a:r>
              <a:rPr lang="ru-RU" sz="1600" dirty="0"/>
              <a:t> 2.7.5. При предоставлении государственной услуги в части аттестации педагогических работников в целях установления </a:t>
            </a:r>
            <a:r>
              <a:rPr lang="ru-RU" sz="1600" b="1" dirty="0">
                <a:solidFill>
                  <a:srgbClr val="FF0000"/>
                </a:solidFill>
              </a:rPr>
              <a:t>квалификационной категории «педагог-методист» или «педагог-наставник» </a:t>
            </a:r>
            <a:r>
              <a:rPr lang="ru-RU" sz="1600" dirty="0"/>
              <a:t>заявитель имеет право в целях подтверждения показателей, предусмотренных пунктами 50 и 51 Порядка, направить дополнительные сведения, </a:t>
            </a:r>
            <a:r>
              <a:rPr lang="ru-RU" sz="1600" dirty="0">
                <a:solidFill>
                  <a:srgbClr val="FF0000"/>
                </a:solidFill>
              </a:rPr>
              <a:t>характеризующих дополнительную деятельность педагогических работников, направленную на совершенствование методической работы или наставничества непосредственно в образовательной организации, не входящую в должностные обязанности по занимаемой в организации должности.</a:t>
            </a:r>
          </a:p>
        </p:txBody>
      </p:sp>
    </p:spTree>
    <p:extLst>
      <p:ext uri="{BB962C8B-B14F-4D97-AF65-F5344CB8AC3E}">
        <p14:creationId xmlns:p14="http://schemas.microsoft.com/office/powerpoint/2010/main" val="340575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8F80D-15E8-AEB5-E511-62D0AE9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2.6.2. В случае подачи заявителем документов в целях установления квалификационной категории «педагог-методист» или «педагог-наставник»: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6860F4-5360-CD84-E91C-72BFAB0AB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заявление о проведении аттестации в целях установления квалификационной категории «педагог-методист» или «педагог-наставник», содержащее сведения об уровне образования (квалификации), результатах деятельности, связанной с методической работой .или наставничеством, об имеющейся высшей квалификационной категории, а также о квалификационной категории, по которой он желает пройти аттестацию, по форме согласно приложению № 2.1 к настоящему Административному регламенту;</a:t>
            </a:r>
          </a:p>
          <a:p>
            <a:pPr algn="just"/>
            <a:r>
              <a:rPr lang="ru-RU" dirty="0"/>
              <a:t> ходатайство работодателя в аттестационную комиссию, характеризующее деятельность педагогического работника, согласно приложению № 3 к настоящему Административному регламенту; Ходатайство работодателя в аттестационную комиссию, характеризующее деятельность педагогического работника, предоставляются в виде скан-образа документа или в виде электронного документа, подписанного усиленной квалифицированной электронной подписью лица, выдавшего документ</a:t>
            </a:r>
          </a:p>
          <a:p>
            <a:pPr algn="just"/>
            <a:r>
              <a:rPr lang="ru-RU" dirty="0"/>
              <a:t> документ, удостоверяющий личность заявителя (представителя заявителя); документ, подтверждающий полномочия представителя заявителя" (при обращении представителя заявителя);</a:t>
            </a:r>
          </a:p>
        </p:txBody>
      </p:sp>
    </p:spTree>
    <p:extLst>
      <p:ext uri="{BB962C8B-B14F-4D97-AF65-F5344CB8AC3E}">
        <p14:creationId xmlns:p14="http://schemas.microsoft.com/office/powerpoint/2010/main" val="1965277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7684</TotalTime>
  <Words>2467</Words>
  <Application>Microsoft Office PowerPoint</Application>
  <PresentationFormat>Широкоэкранный</PresentationFormat>
  <Paragraphs>132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   ИМЦ Московского района Санкт-Петербурга  </vt:lpstr>
      <vt:lpstr>Презентация PowerPoint</vt:lpstr>
      <vt:lpstr>Презентация PowerPoint</vt:lpstr>
      <vt:lpstr>Презентация PowerPoint</vt:lpstr>
      <vt:lpstr>Виды  и формы подачи документов для проведения  аттестации  Заявление и документы для аттестации педагогический работник может направить: 1) в Организационный отдел Комитета по образованию по адресу: пер. Антоненко, д. 8, Санкт-Петербург, индекс 190031; 2) в СПб ГКУ «Центр аттестации и мониторинга» по адресу: Московский пр., д. 52,Санкт-Петербург, индекс 190013.  3.1.1. Основанием для начала административной процедуры является поступление в СПб ГКУ «ЦАиМ» (посредством обращения заявителя в электронной форме через Портал, либо федеральный Портал, либо посредством МФЦ) или в аттестационную комиссию (посредством Почты России, либо посредством личного обращения в аттестационную комиссию) заявления о предоставлении государственной услуги и прилагаемых к нему документов. </vt:lpstr>
      <vt:lpstr>Презентация PowerPoint</vt:lpstr>
      <vt:lpstr>Новости аттестации «по соглашению»:</vt:lpstr>
      <vt:lpstr>2.7. Исчерпывающий перечень документов, необходимых в соответствии с нормативными правовыми актами для предоставления государственной услуги, которые находятся в распоряжении государственных органов, органов местного самоуправления и иных органов, участвующих в предоставлении государственных услуг, и которые заявитель вправе представить:  </vt:lpstr>
      <vt:lpstr>2.6.2. В случае подачи заявителем документов в целях установления квалификационной категории «педагог-методист» или «педагог-наставник»:</vt:lpstr>
      <vt:lpstr>Сведения о результатах профессиональной деятельности, не входящей в должностные обязанности но занимаемой в организации должности, на установление квалификационной категории «педагог-наставник»</vt:lpstr>
      <vt:lpstr>                                                                                Приложение к заявлению о проведении аттестации  Сведения о результатах профессиональной деятельности, не входящей в должностные обязанности по занимаемой в организации должности, на установление квалификационной категории «педагог-методист»</vt:lpstr>
      <vt:lpstr>Презентация PowerPoint</vt:lpstr>
      <vt:lpstr>https://imc-mosk.ru/levoe-menyu/kadrovoe/attestacziya/</vt:lpstr>
      <vt:lpstr>  Особенности проведения аттестации в 2026 году.</vt:lpstr>
      <vt:lpstr> Аттестация педагогических работников, имеющих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работников, в целях установления первой или высшей квалификационной категории 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 в профессиональных конкурсах. </vt:lpstr>
      <vt:lpstr>Презентация PowerPoint</vt:lpstr>
      <vt:lpstr>Презентация PowerPoint</vt:lpstr>
      <vt:lpstr>МИНИСТЕРСТВО ПРОСВЕЩЕНИЯ РОССИЙСКОЙ ФЕДЕРАЦИИ ПРИКАЗ от 31 августа 2025 г. N 639 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2025/26 УЧЕБНЫЙ ГОД</vt:lpstr>
      <vt:lpstr>Презентация PowerPoint</vt:lpstr>
      <vt:lpstr>Презентация PowerPoint</vt:lpstr>
      <vt:lpstr>  I    Показатель «Стабильные положительные результаты освоения обучающимися           образовательных программ, в том числе в области искусств, физической культуры        и спорта, по итогам мониторингов и иных форм контроля, проводимых организацией»</vt:lpstr>
      <vt:lpstr>  https://vk.com/public207700822?w=wall-207700822_1440      04.12.2025 ИМЦ  Московского     vk Ознакомиться с материалами консультации можно по ссылке: vk.com/s/v1/doc/p6635Sz7Png... I    Показатель «Стабильные положительные результаты освоения обучающимися           образовательных программ, в том числе в области искусств, физической культуры        и спорта, по итогам мониторингов и иных форм контроля, проводимых организацией»</vt:lpstr>
      <vt:lpstr>  I    Показатель «Стабильные положительные результаты освоения обучающимися           образовательных программ, в том числе в области искусств, физической культуры        и спорта, по итогам мониторингов и иных форм контроля, проводимых организацией»</vt:lpstr>
      <vt:lpstr>1.5</vt:lpstr>
      <vt:lpstr>I. Показатель «Стабильные положительные результаты освоения обучающимися образовательных программ, в том числе в области искусств, физической культуры  и спорта, по итогам мониторингов и иных форм контроля, проводимых организацией»</vt:lpstr>
      <vt:lpstr>  II     Показатель «Стабильные положительные результаты освоения обучающимися          образовательных программ по итогам мониторинга системы образования,          проводимого в порядке, установленном постановлением Правительства Российской          Федерации от 05.08.2013 № 662 «Об осуществлении мониторинга системы образования»</vt:lpstr>
      <vt:lpstr> III  Показатель «Выявление и развитие у обучающихся способностей к научной         (интеллектуальной), творческой, физкультурно-спортивной деятельности»</vt:lpstr>
      <vt:lpstr>IV        Показатель «Личный вклад в повышение качества образования, совершенствования            методов обучения и воспитания, транслирование в педагогических коллективах опыта            практических результатов своей профессиональной деятельности, активное участие в            работе методических объединений педагогических работников организации»</vt:lpstr>
      <vt:lpstr>Презентация PowerPoint</vt:lpstr>
      <vt:lpstr>На высшую категорию!  V    Показатель «Активное участие в работе методических объединений педагогических работников      организаций, в разработке программно-методического сопровождения образовательного процесса,      профессиональных конкурсах»</vt:lpstr>
      <vt:lpstr>        Успешной аттестации!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аттестации</dc:title>
  <dc:creator>Чуева ЕВ</dc:creator>
  <cp:lastModifiedBy>Людмила Олефир</cp:lastModifiedBy>
  <cp:revision>130</cp:revision>
  <dcterms:created xsi:type="dcterms:W3CDTF">2021-02-08T13:20:50Z</dcterms:created>
  <dcterms:modified xsi:type="dcterms:W3CDTF">2026-05-20T10:45:24Z</dcterms:modified>
</cp:coreProperties>
</file>