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2" r:id="rId5"/>
    <p:sldId id="263" r:id="rId6"/>
    <p:sldId id="264" r:id="rId7"/>
    <p:sldId id="259" r:id="rId8"/>
    <p:sldId id="260" r:id="rId9"/>
    <p:sldId id="266" r:id="rId10"/>
    <p:sldId id="267" r:id="rId11"/>
    <p:sldId id="26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A6CFE0-416A-B904-77DE-23013EB12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383B51-CAD0-8733-1068-45DF6D0B6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EBFC32-18BD-279B-1896-A4450E626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82CE0A-1EDB-7457-95E5-AD2994BD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9B865A-9357-60BA-0AC1-52DF8E2B6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95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E00236-0E22-01EB-0CEB-459998D46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999CC-5C43-70F7-5787-2D1F11816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4FADA8-D753-FDBF-4300-9FB4C802E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162B1B-3B53-5F75-9483-C0A44BAD6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86D9D6-3A1D-AF70-CB25-FB1E73E4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204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FCED3-0899-D516-F4D4-9EDF4CB48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5420EA-2B66-674A-D1D7-CC1840B7B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1ECA9B-F8B5-3054-1CF9-16A7BD1A8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8E6DFC-258F-DC5D-6D53-BBE2FEFC8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15E9F7-FA20-C69E-7863-CA66358C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72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E8B09-B97C-15B0-71C5-0E7C519DC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DA1450-3FBD-00D2-3990-6268A803A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0081C2-9C9B-7826-8FDC-558177EED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9F429D-B5A2-384A-7775-40B05F75C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77CC9E-F62C-AA24-8F44-5194199C4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766896-2F00-D3F1-383A-8D34FADA4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54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483E9-F6EF-DAEE-DEB5-29A43E183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5727F1-3BB8-79AB-EB17-07605D66C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098F33-DEAB-DF63-E9E6-F33ED9D72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FAFDE6-296F-814C-B2BF-0C4E70BB0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608DB40-B6F5-3647-EA3A-822A51DA01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BD25DC-6A2C-1C83-E472-AE3B7723C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D7F83B-916D-20EB-DAF6-7015C63BF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86B931B-1694-0C8B-57C1-508ED3DE1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425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E85E6-8DF4-8CA4-A34D-AECAB7263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5A7E38F-4A2A-E65A-5C01-75561FD2C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4660917-B15D-90D5-29EC-60BFC603C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32F353-5DD6-10C1-E2E3-5252C3F28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81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92608D3-AE7F-7D7C-FB33-3B4804F02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5A1C11-BD8D-41A1-94B5-4D62A0231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DA5148-AD38-F6C1-8BDB-F38A92CE6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05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8110BB-46E3-006A-9FD2-B3EDFA0A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AD6AC7-7988-B2EC-A9D7-19FCB56C8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47A818-4696-31E7-250B-58B21F758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A6493A-997C-6602-AE93-80E1E02E1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C761FE-1456-A6E2-61C0-23482DA10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BA49C6-2AE5-96B5-03CB-ADCCD16E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289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ABFDC-C86C-F41F-24CA-85268BE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75B566-50E2-D956-AB8E-884496A841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CD2F61-C18D-EFFF-7A57-6315A4CC56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845246-F45E-537A-9E05-31206125D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4F22B3-4069-F8D6-879D-1D27354E7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00E56D-CEC5-73A6-1C40-AFE709B3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45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45DB9E-A337-60DD-8A16-7004D59A1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6B0E1E-1F78-10BA-423B-5D8106665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0ED6F6-7DD5-902F-D883-F1E64026F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C826F8-723C-7BFF-3D78-4A0950703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E2B1D9-758D-FF99-976E-5303ED79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55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052D90A-EB01-DCC1-2910-F7BBE5D508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18CA4B-9488-8372-9D21-1B62F4CB2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1ABC4-95FB-FF79-9CA9-BB0EBF6D1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348ECA-9636-2911-B619-541DFCBF9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E36A0E-DB49-AF67-3813-67137A12E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81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33B18-4FCD-E661-E727-708CF05BE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923D42-497E-060F-31E6-1A2A284D9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747065-F30E-BB32-A717-433DE29A9C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D05EC-6B70-4966-9C60-36088FECBAE8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2B32FB-98E0-C73A-E9CD-02D54A299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76D2C7-9E34-9206-DDD4-038666F9C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65D43-C092-4C21-BC66-DBA24BE9A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5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FA0F58-E2D3-5CB8-2B8A-6E93BD5894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100" dirty="0"/>
              <a:t>23.09.2024</a:t>
            </a:r>
            <a:br>
              <a:rPr lang="ru-RU" sz="3100" dirty="0"/>
            </a:br>
            <a:r>
              <a:rPr lang="ru-RU" sz="3100" dirty="0"/>
              <a:t>  </a:t>
            </a:r>
            <a:r>
              <a:rPr lang="ru-RU" sz="3100" b="1" dirty="0"/>
              <a:t>Установочный вебинар  </a:t>
            </a:r>
            <a:r>
              <a:rPr lang="ru-RU" sz="3600" b="1" dirty="0"/>
              <a:t>«Состояние и развитие системы профильных классов психолого-педагогической направленности школ Московского района  в 2024-25 учебном году» </a:t>
            </a:r>
            <a:br>
              <a:rPr lang="ru-RU" sz="3600" b="1" dirty="0"/>
            </a:br>
            <a:endParaRPr lang="ru-RU" sz="36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0565C4-8FDF-98C5-F8C7-4FDD6EED91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Приглашаются кураторы и педагоги ПППК школ  Московского района.</a:t>
            </a:r>
          </a:p>
        </p:txBody>
      </p:sp>
    </p:spTree>
    <p:extLst>
      <p:ext uri="{BB962C8B-B14F-4D97-AF65-F5344CB8AC3E}">
        <p14:creationId xmlns:p14="http://schemas.microsoft.com/office/powerpoint/2010/main" val="1461552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ABA401-BC9E-BB0C-EA2A-C8FE6021D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F14AD4-11A0-7899-2DD5-20BC2381BB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180" t="23210" r="13941" b="10139"/>
          <a:stretch/>
        </p:blipFill>
        <p:spPr>
          <a:xfrm>
            <a:off x="166255" y="193964"/>
            <a:ext cx="11674763" cy="2484581"/>
          </a:xfrm>
        </p:spPr>
      </p:pic>
      <p:pic>
        <p:nvPicPr>
          <p:cNvPr id="3" name="Объект 4">
            <a:extLst>
              <a:ext uri="{FF2B5EF4-FFF2-40B4-BE49-F238E27FC236}">
                <a16:creationId xmlns:a16="http://schemas.microsoft.com/office/drawing/2014/main" id="{462FC759-8A01-81E1-1372-8988A812E4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35" t="18540" r="13464" b="11412"/>
          <a:stretch/>
        </p:blipFill>
        <p:spPr>
          <a:xfrm>
            <a:off x="350982" y="2770908"/>
            <a:ext cx="11563927" cy="408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776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62DDF-1F77-2A47-C6D2-60BD6712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Показатели состояния и развития районной системы профильных классов психолого-педагогической направленности в 2024/25 уч. году в Московском районе СПб</a:t>
            </a:r>
            <a:br>
              <a:rPr kumimoji="0" lang="ru-RU" alt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0EDA0B0-4111-3DD2-BA80-665E148768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7226537"/>
              </p:ext>
            </p:extLst>
          </p:nvPr>
        </p:nvGraphicFramePr>
        <p:xfrm>
          <a:off x="466090" y="1108363"/>
          <a:ext cx="11513470" cy="56157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501">
                  <a:extLst>
                    <a:ext uri="{9D8B030D-6E8A-4147-A177-3AD203B41FA5}">
                      <a16:colId xmlns:a16="http://schemas.microsoft.com/office/drawing/2014/main" val="4033403936"/>
                    </a:ext>
                  </a:extLst>
                </a:gridCol>
                <a:gridCol w="1158230">
                  <a:extLst>
                    <a:ext uri="{9D8B030D-6E8A-4147-A177-3AD203B41FA5}">
                      <a16:colId xmlns:a16="http://schemas.microsoft.com/office/drawing/2014/main" val="559923893"/>
                    </a:ext>
                  </a:extLst>
                </a:gridCol>
                <a:gridCol w="703318">
                  <a:extLst>
                    <a:ext uri="{9D8B030D-6E8A-4147-A177-3AD203B41FA5}">
                      <a16:colId xmlns:a16="http://schemas.microsoft.com/office/drawing/2014/main" val="2034361356"/>
                    </a:ext>
                  </a:extLst>
                </a:gridCol>
                <a:gridCol w="713044">
                  <a:extLst>
                    <a:ext uri="{9D8B030D-6E8A-4147-A177-3AD203B41FA5}">
                      <a16:colId xmlns:a16="http://schemas.microsoft.com/office/drawing/2014/main" val="2862323947"/>
                    </a:ext>
                  </a:extLst>
                </a:gridCol>
                <a:gridCol w="883636">
                  <a:extLst>
                    <a:ext uri="{9D8B030D-6E8A-4147-A177-3AD203B41FA5}">
                      <a16:colId xmlns:a16="http://schemas.microsoft.com/office/drawing/2014/main" val="142119010"/>
                    </a:ext>
                  </a:extLst>
                </a:gridCol>
                <a:gridCol w="694340">
                  <a:extLst>
                    <a:ext uri="{9D8B030D-6E8A-4147-A177-3AD203B41FA5}">
                      <a16:colId xmlns:a16="http://schemas.microsoft.com/office/drawing/2014/main" val="4275801232"/>
                    </a:ext>
                  </a:extLst>
                </a:gridCol>
                <a:gridCol w="578587">
                  <a:extLst>
                    <a:ext uri="{9D8B030D-6E8A-4147-A177-3AD203B41FA5}">
                      <a16:colId xmlns:a16="http://schemas.microsoft.com/office/drawing/2014/main" val="3262648327"/>
                    </a:ext>
                  </a:extLst>
                </a:gridCol>
                <a:gridCol w="810094">
                  <a:extLst>
                    <a:ext uri="{9D8B030D-6E8A-4147-A177-3AD203B41FA5}">
                      <a16:colId xmlns:a16="http://schemas.microsoft.com/office/drawing/2014/main" val="1468713886"/>
                    </a:ext>
                  </a:extLst>
                </a:gridCol>
                <a:gridCol w="694340">
                  <a:extLst>
                    <a:ext uri="{9D8B030D-6E8A-4147-A177-3AD203B41FA5}">
                      <a16:colId xmlns:a16="http://schemas.microsoft.com/office/drawing/2014/main" val="2732810566"/>
                    </a:ext>
                  </a:extLst>
                </a:gridCol>
                <a:gridCol w="694340">
                  <a:extLst>
                    <a:ext uri="{9D8B030D-6E8A-4147-A177-3AD203B41FA5}">
                      <a16:colId xmlns:a16="http://schemas.microsoft.com/office/drawing/2014/main" val="494738124"/>
                    </a:ext>
                  </a:extLst>
                </a:gridCol>
                <a:gridCol w="694340">
                  <a:extLst>
                    <a:ext uri="{9D8B030D-6E8A-4147-A177-3AD203B41FA5}">
                      <a16:colId xmlns:a16="http://schemas.microsoft.com/office/drawing/2014/main" val="2977763397"/>
                    </a:ext>
                  </a:extLst>
                </a:gridCol>
                <a:gridCol w="694340">
                  <a:extLst>
                    <a:ext uri="{9D8B030D-6E8A-4147-A177-3AD203B41FA5}">
                      <a16:colId xmlns:a16="http://schemas.microsoft.com/office/drawing/2014/main" val="1190406575"/>
                    </a:ext>
                  </a:extLst>
                </a:gridCol>
                <a:gridCol w="694340">
                  <a:extLst>
                    <a:ext uri="{9D8B030D-6E8A-4147-A177-3AD203B41FA5}">
                      <a16:colId xmlns:a16="http://schemas.microsoft.com/office/drawing/2014/main" val="4113647092"/>
                    </a:ext>
                  </a:extLst>
                </a:gridCol>
                <a:gridCol w="694340">
                  <a:extLst>
                    <a:ext uri="{9D8B030D-6E8A-4147-A177-3AD203B41FA5}">
                      <a16:colId xmlns:a16="http://schemas.microsoft.com/office/drawing/2014/main" val="3684193028"/>
                    </a:ext>
                  </a:extLst>
                </a:gridCol>
                <a:gridCol w="694340">
                  <a:extLst>
                    <a:ext uri="{9D8B030D-6E8A-4147-A177-3AD203B41FA5}">
                      <a16:colId xmlns:a16="http://schemas.microsoft.com/office/drawing/2014/main" val="1736416018"/>
                    </a:ext>
                  </a:extLst>
                </a:gridCol>
                <a:gridCol w="694340">
                  <a:extLst>
                    <a:ext uri="{9D8B030D-6E8A-4147-A177-3AD203B41FA5}">
                      <a16:colId xmlns:a16="http://schemas.microsoft.com/office/drawing/2014/main" val="864452862"/>
                    </a:ext>
                  </a:extLst>
                </a:gridCol>
              </a:tblGrid>
              <a:tr h="1750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 Район (общее число школ с указанием номеров с ПППК)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11 кл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Кол-во уч-ся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группы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Кол-во уч-ся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 кл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Кол-во уч-ся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группы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Кол-во уч-ся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9 кл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Кол-во уч-ся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9 группы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Кол-во уч-ся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8 кл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Кол-во уч-ся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4551902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5827702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356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9442644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358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4804749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376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6719869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325657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536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16+16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16+16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3446734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626058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0518164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684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1306770"/>
                  </a:ext>
                </a:extLst>
              </a:tr>
              <a:tr h="386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всего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 гр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 гр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7444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632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C5FF8-4E44-58D4-BEDD-E9F9A232D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984"/>
            <a:ext cx="10515600" cy="835890"/>
          </a:xfrm>
        </p:spPr>
        <p:txBody>
          <a:bodyPr/>
          <a:lstStyle/>
          <a:p>
            <a:r>
              <a:rPr lang="ru-RU" dirty="0"/>
              <a:t>Самоанализ и самопроверка: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2A656DD-7F15-A82F-F8A0-F3A39D832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897" t="17916" r="12748" b="8407"/>
          <a:stretch/>
        </p:blipFill>
        <p:spPr>
          <a:xfrm>
            <a:off x="83127" y="665018"/>
            <a:ext cx="11896437" cy="6095999"/>
          </a:xfrm>
        </p:spPr>
      </p:pic>
    </p:spTree>
    <p:extLst>
      <p:ext uri="{BB962C8B-B14F-4D97-AF65-F5344CB8AC3E}">
        <p14:creationId xmlns:p14="http://schemas.microsoft.com/office/powerpoint/2010/main" val="794508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31A2E-21A1-AC48-69BB-BDD9E30DB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D095A17-9960-68DE-2865-887804B16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493" t="18964" r="12986" b="8653"/>
          <a:stretch/>
        </p:blipFill>
        <p:spPr>
          <a:xfrm>
            <a:off x="138545" y="0"/>
            <a:ext cx="11794837" cy="6857999"/>
          </a:xfrm>
        </p:spPr>
      </p:pic>
    </p:spTree>
    <p:extLst>
      <p:ext uri="{BB962C8B-B14F-4D97-AF65-F5344CB8AC3E}">
        <p14:creationId xmlns:p14="http://schemas.microsoft.com/office/powerpoint/2010/main" val="352465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2EAF8-2A85-4BDD-00BC-14DC7B601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B049467-639B-386D-EE00-56CFD1690B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016" t="18116" r="12986" b="10563"/>
          <a:stretch/>
        </p:blipFill>
        <p:spPr>
          <a:xfrm>
            <a:off x="57974" y="0"/>
            <a:ext cx="12032426" cy="6858000"/>
          </a:xfrm>
        </p:spPr>
      </p:pic>
    </p:spTree>
    <p:extLst>
      <p:ext uri="{BB962C8B-B14F-4D97-AF65-F5344CB8AC3E}">
        <p14:creationId xmlns:p14="http://schemas.microsoft.com/office/powerpoint/2010/main" val="2487625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509CAE-2699-D408-8D3A-7043A9F6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65AF352-DC3E-A665-B3BA-9FD8AA23CA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731" t="6145" r="6699" b="4916"/>
          <a:stretch/>
        </p:blipFill>
        <p:spPr>
          <a:xfrm>
            <a:off x="0" y="83127"/>
            <a:ext cx="12071927" cy="6539346"/>
          </a:xfrm>
        </p:spPr>
      </p:pic>
    </p:spTree>
    <p:extLst>
      <p:ext uri="{BB962C8B-B14F-4D97-AF65-F5344CB8AC3E}">
        <p14:creationId xmlns:p14="http://schemas.microsoft.com/office/powerpoint/2010/main" val="146855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565A8-D8FB-9F52-CBC4-737D81C31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6D706C-5597-3440-800D-E94C553B6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748" t="20451" r="7972" b="17993"/>
          <a:stretch/>
        </p:blipFill>
        <p:spPr>
          <a:xfrm>
            <a:off x="452582" y="203200"/>
            <a:ext cx="11647054" cy="6654799"/>
          </a:xfrm>
        </p:spPr>
      </p:pic>
    </p:spTree>
    <p:extLst>
      <p:ext uri="{BB962C8B-B14F-4D97-AF65-F5344CB8AC3E}">
        <p14:creationId xmlns:p14="http://schemas.microsoft.com/office/powerpoint/2010/main" val="369507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7A3F8-7285-3137-B9FE-ABA3B17A6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44288FC-5E11-1799-9437-398E763B6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270" t="26394" r="10837" b="7592"/>
          <a:stretch/>
        </p:blipFill>
        <p:spPr>
          <a:xfrm>
            <a:off x="136584" y="184727"/>
            <a:ext cx="12055416" cy="6539346"/>
          </a:xfrm>
        </p:spPr>
      </p:pic>
    </p:spTree>
    <p:extLst>
      <p:ext uri="{BB962C8B-B14F-4D97-AF65-F5344CB8AC3E}">
        <p14:creationId xmlns:p14="http://schemas.microsoft.com/office/powerpoint/2010/main" val="1935446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3B989-9546-36F6-23DF-D0810069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CB29AD0-C4CF-C92C-72C8-EC9ABD3CB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150" t="25120" r="9643" b="5257"/>
          <a:stretch/>
        </p:blipFill>
        <p:spPr>
          <a:xfrm>
            <a:off x="0" y="0"/>
            <a:ext cx="12090400" cy="6779491"/>
          </a:xfrm>
        </p:spPr>
      </p:pic>
    </p:spTree>
    <p:extLst>
      <p:ext uri="{BB962C8B-B14F-4D97-AF65-F5344CB8AC3E}">
        <p14:creationId xmlns:p14="http://schemas.microsoft.com/office/powerpoint/2010/main" val="2943379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2116A-311E-AD11-F0D0-76003C4B3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36" y="365125"/>
            <a:ext cx="11665528" cy="1325563"/>
          </a:xfrm>
        </p:spPr>
        <p:txBody>
          <a:bodyPr/>
          <a:lstStyle/>
          <a:p>
            <a:r>
              <a:rPr lang="en-US" dirty="0"/>
              <a:t>http://gf.imc-mosk.ru:40080/forms/nrOPRX8Nm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EC6FB7-A8BC-27AD-841A-F13A4A988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Методика исследования склонностей к педагогической деятельности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(ТГУ)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Тест содержит 60 вопросов. Они выявляют: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base">
              <a:buClr>
                <a:srgbClr val="000000"/>
              </a:buClr>
              <a:buSzPts val="1000"/>
              <a:buFont typeface="Arial" panose="020B0604020202020204" pitchFamily="34" charset="0"/>
              <a:buChar char="●"/>
            </a:pPr>
            <a:r>
              <a:rPr lang="ru-RU" sz="180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сформированность </a:t>
            </a:r>
            <a:r>
              <a:rPr lang="ru-RU" sz="1800" b="1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педагогического интереса,</a:t>
            </a:r>
            <a:endParaRPr lang="ru-RU" sz="1800" u="none" strike="noStrike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 algn="just" fontAlgn="base">
              <a:buClr>
                <a:srgbClr val="000000"/>
              </a:buClr>
              <a:buSzPts val="1000"/>
              <a:buFont typeface="Arial" panose="020B0604020202020204" pitchFamily="34" charset="0"/>
              <a:buChar char="●"/>
            </a:pPr>
            <a:r>
              <a:rPr lang="ru-RU" sz="1800" b="1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опыт педагогической деятельности</a:t>
            </a:r>
            <a:r>
              <a:rPr lang="ru-RU" sz="180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endParaRPr lang="ru-RU" sz="1800" u="none" strike="noStrike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 algn="just" fontAlgn="base">
              <a:buClr>
                <a:srgbClr val="000000"/>
              </a:buClr>
              <a:buSzPts val="1000"/>
              <a:buFont typeface="Arial" panose="020B0604020202020204" pitchFamily="34" charset="0"/>
              <a:buChar char="●"/>
            </a:pPr>
            <a:r>
              <a:rPr lang="ru-RU" sz="1800" b="1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педагогические способности.</a:t>
            </a:r>
            <a:endParaRPr lang="ru-RU" sz="1800" u="none" strike="noStrike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0" algn="just"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 склонности к педагогической деятельности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подсчитывается по формуле: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       М – Н            М- количество положительных ответов по опроснику.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 = -------------      Н – количество отрицательных ответов.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60                60 – количество вопросов.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Показатели: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0 – 0,33 – низкий уровень сформированности проверяемого качества,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0,34 – 0,66  - средний,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0,67 – 100 – высокий.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6413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363</Words>
  <Application>Microsoft Office PowerPoint</Application>
  <PresentationFormat>Широкоэкранный</PresentationFormat>
  <Paragraphs>196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Verdana</vt:lpstr>
      <vt:lpstr>Тема Office</vt:lpstr>
      <vt:lpstr> 23.09.2024   Установочный вебинар  «Состояние и развитие системы профильных классов психолого-педагогической направленности школ Московского района  в 2024-25 учебном году»  </vt:lpstr>
      <vt:lpstr>Презентация PowerPoint</vt:lpstr>
      <vt:lpstr>Показатели состояния и развития районной системы профильных классов психолого-педагогической направленности в 2024/25 уч. году в Московском районе СПб </vt:lpstr>
      <vt:lpstr>Самоанализ и самопроверка: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http://gf.imc-mosk.ru:40080/forms/nrOPRX8Nm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ПППК</dc:title>
  <dc:creator>Пользователь</dc:creator>
  <cp:lastModifiedBy>Пользователь</cp:lastModifiedBy>
  <cp:revision>7</cp:revision>
  <dcterms:created xsi:type="dcterms:W3CDTF">2024-09-20T15:46:14Z</dcterms:created>
  <dcterms:modified xsi:type="dcterms:W3CDTF">2024-09-23T11:54:15Z</dcterms:modified>
</cp:coreProperties>
</file>