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1059" r:id="rId2"/>
    <p:sldId id="1062" r:id="rId3"/>
    <p:sldId id="1063" r:id="rId4"/>
    <p:sldId id="334" r:id="rId5"/>
    <p:sldId id="332" r:id="rId6"/>
    <p:sldId id="1064" r:id="rId7"/>
    <p:sldId id="1065" r:id="rId8"/>
    <p:sldId id="1066" r:id="rId9"/>
    <p:sldId id="1068" r:id="rId10"/>
    <p:sldId id="1069" r:id="rId11"/>
    <p:sldId id="1070" r:id="rId12"/>
    <p:sldId id="1060" r:id="rId13"/>
    <p:sldId id="1058" r:id="rId14"/>
    <p:sldId id="1055" r:id="rId15"/>
    <p:sldId id="1061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79D"/>
    <a:srgbClr val="3864B2"/>
    <a:srgbClr val="244D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30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_____Microsoft_Excel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Результаты исследования склонностей учащихся ПППК  школ Московского района                      (октябрь   2024)</a:t>
            </a:r>
          </a:p>
        </c:rich>
      </c:tx>
      <c:layout>
        <c:manualLayout>
          <c:xMode val="edge"/>
          <c:yMode val="edge"/>
          <c:x val="9.9249926119580556E-2"/>
          <c:y val="1.111111111111111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1.1458334273157339E-2"/>
          <c:y val="2.9537037037037042E-2"/>
          <c:w val="0.65497134637232168"/>
          <c:h val="0.97046296296296297"/>
        </c:manualLayout>
      </c:layout>
      <c:barChart>
        <c:barDir val="col"/>
        <c:grouping val="clustered"/>
        <c:varyColors val="0"/>
        <c:ser>
          <c:idx val="0"/>
          <c:order val="0"/>
          <c:tx>
            <c:v>Педагогический интерес</c:v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Lit>
              <c:ptCount val="1"/>
              <c:pt idx="0">
                <c:v>опыт педагогической деятельности</c:v>
              </c:pt>
            </c:strLit>
          </c:cat>
          <c:val>
            <c:numRef>
              <c:f>Лист1!$A$2:$B$2</c:f>
              <c:numCache>
                <c:formatCode>General</c:formatCode>
                <c:ptCount val="2"/>
                <c:pt idx="0">
                  <c:v>1250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11D-465F-A9FB-7C6D656E973B}"/>
            </c:ext>
          </c:extLst>
        </c:ser>
        <c:ser>
          <c:idx val="1"/>
          <c:order val="1"/>
          <c:tx>
            <c:v>опыт педагогической деятельности</c:v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Lit>
              <c:ptCount val="1"/>
              <c:pt idx="0">
                <c:v>опыт педагогической деятельности</c:v>
              </c:pt>
            </c:strLit>
          </c:cat>
          <c:val>
            <c:numRef>
              <c:f>Лист1!$A$3:$B$3</c:f>
              <c:numCache>
                <c:formatCode>General</c:formatCode>
                <c:ptCount val="2"/>
                <c:pt idx="0">
                  <c:v>1994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11D-465F-A9FB-7C6D656E973B}"/>
            </c:ext>
          </c:extLst>
        </c:ser>
        <c:ser>
          <c:idx val="2"/>
          <c:order val="2"/>
          <c:tx>
            <c:v>педагогические способности</c:v>
          </c:tx>
          <c:spPr>
            <a:solidFill>
              <a:schemeClr val="accent3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Lit>
              <c:ptCount val="1"/>
              <c:pt idx="0">
                <c:v>опыт педагогической деятельности</c:v>
              </c:pt>
            </c:strLit>
          </c:cat>
          <c:val>
            <c:numRef>
              <c:f>Лист1!$A$4:$B$4</c:f>
              <c:numCache>
                <c:formatCode>General</c:formatCode>
                <c:ptCount val="2"/>
                <c:pt idx="0">
                  <c:v>2141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11D-465F-A9FB-7C6D656E973B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022554319"/>
        <c:axId val="876113999"/>
      </c:barChart>
      <c:catAx>
        <c:axId val="1022554319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876113999"/>
        <c:crosses val="autoZero"/>
        <c:auto val="1"/>
        <c:lblAlgn val="ctr"/>
        <c:lblOffset val="100"/>
        <c:noMultiLvlLbl val="0"/>
      </c:catAx>
      <c:valAx>
        <c:axId val="876113999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02255431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2097281996168141"/>
          <c:y val="0.32470501603966173"/>
          <c:w val="0.37724724222828437"/>
          <c:h val="0.44896004666083406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E942988-1294-4319-99E6-A83D84DE8389}" type="doc">
      <dgm:prSet loTypeId="urn:microsoft.com/office/officeart/2005/8/layout/gear1" loCatId="relationship" qsTypeId="urn:microsoft.com/office/officeart/2005/8/quickstyle/simple1" qsCatId="simple" csTypeId="urn:microsoft.com/office/officeart/2005/8/colors/accent1_2" csCatId="accent1" phldr="1"/>
      <dgm:spPr/>
    </dgm:pt>
    <dgm:pt modelId="{C182EACC-5784-4B89-8B52-6DE4329F7D78}">
      <dgm:prSet phldrT="[Текст]" custT="1"/>
      <dgm:spPr/>
      <dgm:t>
        <a:bodyPr/>
        <a:lstStyle/>
        <a:p>
          <a:r>
            <a:rPr lang="ru-RU" sz="1200" b="1" dirty="0">
              <a:solidFill>
                <a:srgbClr val="FF0000"/>
              </a:solidFill>
            </a:rPr>
            <a:t>Вовлеченность</a:t>
          </a:r>
        </a:p>
      </dgm:t>
    </dgm:pt>
    <dgm:pt modelId="{CF6A0C34-E8ED-433B-BF3D-DEBE368A3D85}" type="parTrans" cxnId="{0BD89E49-19F6-411A-B994-A77E1711ECD9}">
      <dgm:prSet/>
      <dgm:spPr/>
      <dgm:t>
        <a:bodyPr/>
        <a:lstStyle/>
        <a:p>
          <a:endParaRPr lang="ru-RU"/>
        </a:p>
      </dgm:t>
    </dgm:pt>
    <dgm:pt modelId="{6DA6F75A-8381-49DA-BCDE-00870DD99659}" type="sibTrans" cxnId="{0BD89E49-19F6-411A-B994-A77E1711ECD9}">
      <dgm:prSet/>
      <dgm:spPr/>
      <dgm:t>
        <a:bodyPr/>
        <a:lstStyle/>
        <a:p>
          <a:endParaRPr lang="ru-RU"/>
        </a:p>
      </dgm:t>
    </dgm:pt>
    <dgm:pt modelId="{C601CA93-36CB-464D-80DE-40DF53144593}">
      <dgm:prSet phldrT="[Текст]" custT="1"/>
      <dgm:spPr/>
      <dgm:t>
        <a:bodyPr/>
        <a:lstStyle/>
        <a:p>
          <a:r>
            <a:rPr lang="ru-RU" sz="1200" b="1" dirty="0">
              <a:solidFill>
                <a:srgbClr val="FF0000"/>
              </a:solidFill>
            </a:rPr>
            <a:t>Удовлетворенность</a:t>
          </a:r>
        </a:p>
      </dgm:t>
    </dgm:pt>
    <dgm:pt modelId="{98D568E1-69D6-4CE9-9391-69F060388697}" type="parTrans" cxnId="{5D6C82AA-9D7D-48B5-9986-A151C5B95244}">
      <dgm:prSet/>
      <dgm:spPr/>
      <dgm:t>
        <a:bodyPr/>
        <a:lstStyle/>
        <a:p>
          <a:endParaRPr lang="ru-RU"/>
        </a:p>
      </dgm:t>
    </dgm:pt>
    <dgm:pt modelId="{7FCD0574-B4C5-4DDD-BB92-3B93A9625EAD}" type="sibTrans" cxnId="{5D6C82AA-9D7D-48B5-9986-A151C5B95244}">
      <dgm:prSet/>
      <dgm:spPr/>
      <dgm:t>
        <a:bodyPr/>
        <a:lstStyle/>
        <a:p>
          <a:endParaRPr lang="ru-RU"/>
        </a:p>
      </dgm:t>
    </dgm:pt>
    <dgm:pt modelId="{C2D58B73-1AED-45FB-9238-F817B0D64FBF}">
      <dgm:prSet phldrT="[Текст]" custT="1"/>
      <dgm:spPr/>
      <dgm:t>
        <a:bodyPr/>
        <a:lstStyle/>
        <a:p>
          <a:r>
            <a:rPr lang="ru-RU" sz="1200" b="1" dirty="0">
              <a:solidFill>
                <a:srgbClr val="FF0000"/>
              </a:solidFill>
            </a:rPr>
            <a:t>Лояльность</a:t>
          </a:r>
        </a:p>
      </dgm:t>
    </dgm:pt>
    <dgm:pt modelId="{CD5227FA-11A5-4034-99FC-9A7B196BED3D}" type="parTrans" cxnId="{A8B7B5B2-D314-4CF9-9BF6-BA25902A173B}">
      <dgm:prSet/>
      <dgm:spPr/>
      <dgm:t>
        <a:bodyPr/>
        <a:lstStyle/>
        <a:p>
          <a:endParaRPr lang="ru-RU"/>
        </a:p>
      </dgm:t>
    </dgm:pt>
    <dgm:pt modelId="{4D6B8236-81EE-4241-96A7-CE6461468FA2}" type="sibTrans" cxnId="{A8B7B5B2-D314-4CF9-9BF6-BA25902A173B}">
      <dgm:prSet/>
      <dgm:spPr/>
      <dgm:t>
        <a:bodyPr/>
        <a:lstStyle/>
        <a:p>
          <a:endParaRPr lang="ru-RU"/>
        </a:p>
      </dgm:t>
    </dgm:pt>
    <dgm:pt modelId="{838D1E47-4462-4AB4-9C97-8643DD4D92FB}" type="pres">
      <dgm:prSet presAssocID="{FE942988-1294-4319-99E6-A83D84DE8389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C0EE75E9-D577-4B38-B909-9D286B1A3CD5}" type="pres">
      <dgm:prSet presAssocID="{C182EACC-5784-4B89-8B52-6DE4329F7D78}" presName="gear1" presStyleLbl="node1" presStyleIdx="0" presStyleCnt="3" custLinFactNeighborX="-4992" custLinFactNeighborY="124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FD339A-DB01-40AB-A9FF-EC3E197F3E70}" type="pres">
      <dgm:prSet presAssocID="{C182EACC-5784-4B89-8B52-6DE4329F7D78}" presName="gear1srcNode" presStyleLbl="node1" presStyleIdx="0" presStyleCnt="3"/>
      <dgm:spPr/>
      <dgm:t>
        <a:bodyPr/>
        <a:lstStyle/>
        <a:p>
          <a:endParaRPr lang="ru-RU"/>
        </a:p>
      </dgm:t>
    </dgm:pt>
    <dgm:pt modelId="{C725A6E4-62DA-459F-9405-63639BDFDAD6}" type="pres">
      <dgm:prSet presAssocID="{C182EACC-5784-4B89-8B52-6DE4329F7D78}" presName="gear1dstNode" presStyleLbl="node1" presStyleIdx="0" presStyleCnt="3"/>
      <dgm:spPr/>
      <dgm:t>
        <a:bodyPr/>
        <a:lstStyle/>
        <a:p>
          <a:endParaRPr lang="ru-RU"/>
        </a:p>
      </dgm:t>
    </dgm:pt>
    <dgm:pt modelId="{7431F55C-34AF-4A9A-A34F-AE24E890AA22}" type="pres">
      <dgm:prSet presAssocID="{C601CA93-36CB-464D-80DE-40DF53144593}" presName="gear2" presStyleLbl="node1" presStyleIdx="1" presStyleCnt="3" custScaleX="123488" custScaleY="115045" custLinFactNeighborX="-6006" custLinFactNeighborY="171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497FF4-C22E-4FA3-994A-41EDA774F64A}" type="pres">
      <dgm:prSet presAssocID="{C601CA93-36CB-464D-80DE-40DF53144593}" presName="gear2srcNode" presStyleLbl="node1" presStyleIdx="1" presStyleCnt="3"/>
      <dgm:spPr/>
      <dgm:t>
        <a:bodyPr/>
        <a:lstStyle/>
        <a:p>
          <a:endParaRPr lang="ru-RU"/>
        </a:p>
      </dgm:t>
    </dgm:pt>
    <dgm:pt modelId="{9BB0FC36-DB7C-45CB-A029-963A4A971E3E}" type="pres">
      <dgm:prSet presAssocID="{C601CA93-36CB-464D-80DE-40DF53144593}" presName="gear2dstNode" presStyleLbl="node1" presStyleIdx="1" presStyleCnt="3"/>
      <dgm:spPr/>
      <dgm:t>
        <a:bodyPr/>
        <a:lstStyle/>
        <a:p>
          <a:endParaRPr lang="ru-RU"/>
        </a:p>
      </dgm:t>
    </dgm:pt>
    <dgm:pt modelId="{EC6B0DBE-67AE-48E7-BFB2-F7600422E735}" type="pres">
      <dgm:prSet presAssocID="{C2D58B73-1AED-45FB-9238-F817B0D64FBF}" presName="gear3" presStyleLbl="node1" presStyleIdx="2" presStyleCnt="3" custScaleX="99285" custScaleY="100073" custLinFactNeighborX="-1073" custLinFactNeighborY="-2145"/>
      <dgm:spPr/>
      <dgm:t>
        <a:bodyPr/>
        <a:lstStyle/>
        <a:p>
          <a:endParaRPr lang="ru-RU"/>
        </a:p>
      </dgm:t>
    </dgm:pt>
    <dgm:pt modelId="{557D4519-DF7A-40EB-8632-9B70E5DAD8E7}" type="pres">
      <dgm:prSet presAssocID="{C2D58B73-1AED-45FB-9238-F817B0D64FBF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115D52-1664-45B2-8575-ECF4A0DD75B2}" type="pres">
      <dgm:prSet presAssocID="{C2D58B73-1AED-45FB-9238-F817B0D64FBF}" presName="gear3srcNode" presStyleLbl="node1" presStyleIdx="2" presStyleCnt="3"/>
      <dgm:spPr/>
      <dgm:t>
        <a:bodyPr/>
        <a:lstStyle/>
        <a:p>
          <a:endParaRPr lang="ru-RU"/>
        </a:p>
      </dgm:t>
    </dgm:pt>
    <dgm:pt modelId="{7CEACC5B-710E-4660-B7B3-30BA3B9C85FC}" type="pres">
      <dgm:prSet presAssocID="{C2D58B73-1AED-45FB-9238-F817B0D64FBF}" presName="gear3dstNode" presStyleLbl="node1" presStyleIdx="2" presStyleCnt="3"/>
      <dgm:spPr/>
      <dgm:t>
        <a:bodyPr/>
        <a:lstStyle/>
        <a:p>
          <a:endParaRPr lang="ru-RU"/>
        </a:p>
      </dgm:t>
    </dgm:pt>
    <dgm:pt modelId="{F0019145-5B22-486F-B738-3132BA3ACBB1}" type="pres">
      <dgm:prSet presAssocID="{6DA6F75A-8381-49DA-BCDE-00870DD99659}" presName="connector1" presStyleLbl="sibTrans2D1" presStyleIdx="0" presStyleCnt="3"/>
      <dgm:spPr/>
      <dgm:t>
        <a:bodyPr/>
        <a:lstStyle/>
        <a:p>
          <a:endParaRPr lang="ru-RU"/>
        </a:p>
      </dgm:t>
    </dgm:pt>
    <dgm:pt modelId="{831838AB-5828-48AA-9AFF-5C05C1FCF4E1}" type="pres">
      <dgm:prSet presAssocID="{7FCD0574-B4C5-4DDD-BB92-3B93A9625EAD}" presName="connector2" presStyleLbl="sibTrans2D1" presStyleIdx="1" presStyleCnt="3"/>
      <dgm:spPr/>
      <dgm:t>
        <a:bodyPr/>
        <a:lstStyle/>
        <a:p>
          <a:endParaRPr lang="ru-RU"/>
        </a:p>
      </dgm:t>
    </dgm:pt>
    <dgm:pt modelId="{0393983D-BC11-44A9-8504-A01D5277952D}" type="pres">
      <dgm:prSet presAssocID="{4D6B8236-81EE-4241-96A7-CE6461468FA2}" presName="connector3" presStyleLbl="sibTrans2D1" presStyleIdx="2" presStyleCnt="3"/>
      <dgm:spPr/>
      <dgm:t>
        <a:bodyPr/>
        <a:lstStyle/>
        <a:p>
          <a:endParaRPr lang="ru-RU"/>
        </a:p>
      </dgm:t>
    </dgm:pt>
  </dgm:ptLst>
  <dgm:cxnLst>
    <dgm:cxn modelId="{2D4FB034-033D-4229-8121-8CC8A2D46476}" type="presOf" srcId="{C2D58B73-1AED-45FB-9238-F817B0D64FBF}" destId="{EC6B0DBE-67AE-48E7-BFB2-F7600422E735}" srcOrd="0" destOrd="0" presId="urn:microsoft.com/office/officeart/2005/8/layout/gear1"/>
    <dgm:cxn modelId="{CFF3A0BF-C81E-44B3-B54E-FA987AFDF0F6}" type="presOf" srcId="{C601CA93-36CB-464D-80DE-40DF53144593}" destId="{3A497FF4-C22E-4FA3-994A-41EDA774F64A}" srcOrd="1" destOrd="0" presId="urn:microsoft.com/office/officeart/2005/8/layout/gear1"/>
    <dgm:cxn modelId="{9E794062-73A7-4A72-8CCE-9E016E80E659}" type="presOf" srcId="{C601CA93-36CB-464D-80DE-40DF53144593}" destId="{7431F55C-34AF-4A9A-A34F-AE24E890AA22}" srcOrd="0" destOrd="0" presId="urn:microsoft.com/office/officeart/2005/8/layout/gear1"/>
    <dgm:cxn modelId="{C4A016CE-B6FD-40B1-9066-CD36BF12B2AD}" type="presOf" srcId="{7FCD0574-B4C5-4DDD-BB92-3B93A9625EAD}" destId="{831838AB-5828-48AA-9AFF-5C05C1FCF4E1}" srcOrd="0" destOrd="0" presId="urn:microsoft.com/office/officeart/2005/8/layout/gear1"/>
    <dgm:cxn modelId="{9AD58BF2-232E-4B19-9927-C751FC4519C3}" type="presOf" srcId="{4D6B8236-81EE-4241-96A7-CE6461468FA2}" destId="{0393983D-BC11-44A9-8504-A01D5277952D}" srcOrd="0" destOrd="0" presId="urn:microsoft.com/office/officeart/2005/8/layout/gear1"/>
    <dgm:cxn modelId="{6720C3C5-3523-4CCF-BB3A-C53A60BAA655}" type="presOf" srcId="{C182EACC-5784-4B89-8B52-6DE4329F7D78}" destId="{BDFD339A-DB01-40AB-A9FF-EC3E197F3E70}" srcOrd="1" destOrd="0" presId="urn:microsoft.com/office/officeart/2005/8/layout/gear1"/>
    <dgm:cxn modelId="{856EFB6D-F7C4-474F-896A-1CE43FB825F3}" type="presOf" srcId="{C601CA93-36CB-464D-80DE-40DF53144593}" destId="{9BB0FC36-DB7C-45CB-A029-963A4A971E3E}" srcOrd="2" destOrd="0" presId="urn:microsoft.com/office/officeart/2005/8/layout/gear1"/>
    <dgm:cxn modelId="{0BD89E49-19F6-411A-B994-A77E1711ECD9}" srcId="{FE942988-1294-4319-99E6-A83D84DE8389}" destId="{C182EACC-5784-4B89-8B52-6DE4329F7D78}" srcOrd="0" destOrd="0" parTransId="{CF6A0C34-E8ED-433B-BF3D-DEBE368A3D85}" sibTransId="{6DA6F75A-8381-49DA-BCDE-00870DD99659}"/>
    <dgm:cxn modelId="{95868E0B-0C98-4235-8183-122E1903624E}" type="presOf" srcId="{C182EACC-5784-4B89-8B52-6DE4329F7D78}" destId="{C725A6E4-62DA-459F-9405-63639BDFDAD6}" srcOrd="2" destOrd="0" presId="urn:microsoft.com/office/officeart/2005/8/layout/gear1"/>
    <dgm:cxn modelId="{E5FE6129-D03F-445E-9D20-89CAE2B43667}" type="presOf" srcId="{C2D58B73-1AED-45FB-9238-F817B0D64FBF}" destId="{6C115D52-1664-45B2-8575-ECF4A0DD75B2}" srcOrd="2" destOrd="0" presId="urn:microsoft.com/office/officeart/2005/8/layout/gear1"/>
    <dgm:cxn modelId="{A8B7B5B2-D314-4CF9-9BF6-BA25902A173B}" srcId="{FE942988-1294-4319-99E6-A83D84DE8389}" destId="{C2D58B73-1AED-45FB-9238-F817B0D64FBF}" srcOrd="2" destOrd="0" parTransId="{CD5227FA-11A5-4034-99FC-9A7B196BED3D}" sibTransId="{4D6B8236-81EE-4241-96A7-CE6461468FA2}"/>
    <dgm:cxn modelId="{88BB8372-E850-4E24-8EB5-DD787792B949}" type="presOf" srcId="{C2D58B73-1AED-45FB-9238-F817B0D64FBF}" destId="{557D4519-DF7A-40EB-8632-9B70E5DAD8E7}" srcOrd="1" destOrd="0" presId="urn:microsoft.com/office/officeart/2005/8/layout/gear1"/>
    <dgm:cxn modelId="{5D6C82AA-9D7D-48B5-9986-A151C5B95244}" srcId="{FE942988-1294-4319-99E6-A83D84DE8389}" destId="{C601CA93-36CB-464D-80DE-40DF53144593}" srcOrd="1" destOrd="0" parTransId="{98D568E1-69D6-4CE9-9391-69F060388697}" sibTransId="{7FCD0574-B4C5-4DDD-BB92-3B93A9625EAD}"/>
    <dgm:cxn modelId="{6D62ECF9-FC93-4D15-86EF-8388585B207B}" type="presOf" srcId="{C182EACC-5784-4B89-8B52-6DE4329F7D78}" destId="{C0EE75E9-D577-4B38-B909-9D286B1A3CD5}" srcOrd="0" destOrd="0" presId="urn:microsoft.com/office/officeart/2005/8/layout/gear1"/>
    <dgm:cxn modelId="{111C9811-7ADD-478F-8F23-1040CFC769DD}" type="presOf" srcId="{6DA6F75A-8381-49DA-BCDE-00870DD99659}" destId="{F0019145-5B22-486F-B738-3132BA3ACBB1}" srcOrd="0" destOrd="0" presId="urn:microsoft.com/office/officeart/2005/8/layout/gear1"/>
    <dgm:cxn modelId="{643973BE-E139-4C08-BB27-A21E3860FFD0}" type="presOf" srcId="{FE942988-1294-4319-99E6-A83D84DE8389}" destId="{838D1E47-4462-4AB4-9C97-8643DD4D92FB}" srcOrd="0" destOrd="0" presId="urn:microsoft.com/office/officeart/2005/8/layout/gear1"/>
    <dgm:cxn modelId="{8D8EE494-9734-4B35-BFC8-882D30AA397E}" type="presOf" srcId="{C2D58B73-1AED-45FB-9238-F817B0D64FBF}" destId="{7CEACC5B-710E-4660-B7B3-30BA3B9C85FC}" srcOrd="3" destOrd="0" presId="urn:microsoft.com/office/officeart/2005/8/layout/gear1"/>
    <dgm:cxn modelId="{3DDEEE2C-1318-4205-8094-2FC34B7FA3CF}" type="presParOf" srcId="{838D1E47-4462-4AB4-9C97-8643DD4D92FB}" destId="{C0EE75E9-D577-4B38-B909-9D286B1A3CD5}" srcOrd="0" destOrd="0" presId="urn:microsoft.com/office/officeart/2005/8/layout/gear1"/>
    <dgm:cxn modelId="{0AA941F6-A079-499E-BB6D-64228864D6E0}" type="presParOf" srcId="{838D1E47-4462-4AB4-9C97-8643DD4D92FB}" destId="{BDFD339A-DB01-40AB-A9FF-EC3E197F3E70}" srcOrd="1" destOrd="0" presId="urn:microsoft.com/office/officeart/2005/8/layout/gear1"/>
    <dgm:cxn modelId="{C9C44F1C-0D98-4422-8AE1-AD15735F90F7}" type="presParOf" srcId="{838D1E47-4462-4AB4-9C97-8643DD4D92FB}" destId="{C725A6E4-62DA-459F-9405-63639BDFDAD6}" srcOrd="2" destOrd="0" presId="urn:microsoft.com/office/officeart/2005/8/layout/gear1"/>
    <dgm:cxn modelId="{7B508176-1071-4FF5-B542-8821273C0D7D}" type="presParOf" srcId="{838D1E47-4462-4AB4-9C97-8643DD4D92FB}" destId="{7431F55C-34AF-4A9A-A34F-AE24E890AA22}" srcOrd="3" destOrd="0" presId="urn:microsoft.com/office/officeart/2005/8/layout/gear1"/>
    <dgm:cxn modelId="{ACF55450-E0EB-4771-860D-F4F4D552B238}" type="presParOf" srcId="{838D1E47-4462-4AB4-9C97-8643DD4D92FB}" destId="{3A497FF4-C22E-4FA3-994A-41EDA774F64A}" srcOrd="4" destOrd="0" presId="urn:microsoft.com/office/officeart/2005/8/layout/gear1"/>
    <dgm:cxn modelId="{0C644CB7-0A3D-479A-95A3-D89B1EE3BD50}" type="presParOf" srcId="{838D1E47-4462-4AB4-9C97-8643DD4D92FB}" destId="{9BB0FC36-DB7C-45CB-A029-963A4A971E3E}" srcOrd="5" destOrd="0" presId="urn:microsoft.com/office/officeart/2005/8/layout/gear1"/>
    <dgm:cxn modelId="{72B952C4-A59E-45C6-8E5A-4D5790C762B6}" type="presParOf" srcId="{838D1E47-4462-4AB4-9C97-8643DD4D92FB}" destId="{EC6B0DBE-67AE-48E7-BFB2-F7600422E735}" srcOrd="6" destOrd="0" presId="urn:microsoft.com/office/officeart/2005/8/layout/gear1"/>
    <dgm:cxn modelId="{F742D991-E357-40F2-B5B4-8A37330DBA4F}" type="presParOf" srcId="{838D1E47-4462-4AB4-9C97-8643DD4D92FB}" destId="{557D4519-DF7A-40EB-8632-9B70E5DAD8E7}" srcOrd="7" destOrd="0" presId="urn:microsoft.com/office/officeart/2005/8/layout/gear1"/>
    <dgm:cxn modelId="{554059F8-CC34-43CB-B636-17E9D35D814B}" type="presParOf" srcId="{838D1E47-4462-4AB4-9C97-8643DD4D92FB}" destId="{6C115D52-1664-45B2-8575-ECF4A0DD75B2}" srcOrd="8" destOrd="0" presId="urn:microsoft.com/office/officeart/2005/8/layout/gear1"/>
    <dgm:cxn modelId="{0868122D-6941-4D60-99EB-8411F259BB69}" type="presParOf" srcId="{838D1E47-4462-4AB4-9C97-8643DD4D92FB}" destId="{7CEACC5B-710E-4660-B7B3-30BA3B9C85FC}" srcOrd="9" destOrd="0" presId="urn:microsoft.com/office/officeart/2005/8/layout/gear1"/>
    <dgm:cxn modelId="{698A0FE3-8B7F-4B3E-91C1-A61C9B4FFA98}" type="presParOf" srcId="{838D1E47-4462-4AB4-9C97-8643DD4D92FB}" destId="{F0019145-5B22-486F-B738-3132BA3ACBB1}" srcOrd="10" destOrd="0" presId="urn:microsoft.com/office/officeart/2005/8/layout/gear1"/>
    <dgm:cxn modelId="{91EB7FDC-825E-4E6B-839E-C30C63924D5A}" type="presParOf" srcId="{838D1E47-4462-4AB4-9C97-8643DD4D92FB}" destId="{831838AB-5828-48AA-9AFF-5C05C1FCF4E1}" srcOrd="11" destOrd="0" presId="urn:microsoft.com/office/officeart/2005/8/layout/gear1"/>
    <dgm:cxn modelId="{850300B1-8FFF-47F6-A4C0-6AB47F253F4E}" type="presParOf" srcId="{838D1E47-4462-4AB4-9C97-8643DD4D92FB}" destId="{0393983D-BC11-44A9-8504-A01D5277952D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EE75E9-D577-4B38-B909-9D286B1A3CD5}">
      <dsp:nvSpPr>
        <dsp:cNvPr id="0" name=""/>
        <dsp:cNvSpPr/>
      </dsp:nvSpPr>
      <dsp:spPr>
        <a:xfrm>
          <a:off x="3831809" y="2422657"/>
          <a:ext cx="2960449" cy="2960449"/>
        </a:xfrm>
        <a:prstGeom prst="gear9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>
              <a:solidFill>
                <a:srgbClr val="FF0000"/>
              </a:solidFill>
            </a:rPr>
            <a:t>Вовлеченность</a:t>
          </a:r>
        </a:p>
      </dsp:txBody>
      <dsp:txXfrm>
        <a:off x="4426991" y="3116128"/>
        <a:ext cx="1770085" cy="1521732"/>
      </dsp:txXfrm>
    </dsp:sp>
    <dsp:sp modelId="{7431F55C-34AF-4A9A-A34F-AE24E890AA22}">
      <dsp:nvSpPr>
        <dsp:cNvPr id="0" name=""/>
        <dsp:cNvSpPr/>
      </dsp:nvSpPr>
      <dsp:spPr>
        <a:xfrm>
          <a:off x="1874984" y="1597897"/>
          <a:ext cx="2658763" cy="2476981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>
              <a:solidFill>
                <a:srgbClr val="FF0000"/>
              </a:solidFill>
            </a:rPr>
            <a:t>Удовлетворенность</a:t>
          </a:r>
        </a:p>
      </dsp:txBody>
      <dsp:txXfrm>
        <a:off x="2524996" y="2225253"/>
        <a:ext cx="1358739" cy="1222269"/>
      </dsp:txXfrm>
    </dsp:sp>
    <dsp:sp modelId="{EC6B0DBE-67AE-48E7-BFB2-F7600422E735}">
      <dsp:nvSpPr>
        <dsp:cNvPr id="0" name=""/>
        <dsp:cNvSpPr/>
      </dsp:nvSpPr>
      <dsp:spPr>
        <a:xfrm rot="20700000">
          <a:off x="3445943" y="233714"/>
          <a:ext cx="2088386" cy="2117178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>
              <a:solidFill>
                <a:srgbClr val="FF0000"/>
              </a:solidFill>
            </a:rPr>
            <a:t>Лояльность</a:t>
          </a:r>
        </a:p>
      </dsp:txBody>
      <dsp:txXfrm rot="-20700000">
        <a:off x="3902279" y="699781"/>
        <a:ext cx="1175713" cy="1185044"/>
      </dsp:txXfrm>
    </dsp:sp>
    <dsp:sp modelId="{F0019145-5B22-486F-B738-3132BA3ACBB1}">
      <dsp:nvSpPr>
        <dsp:cNvPr id="0" name=""/>
        <dsp:cNvSpPr/>
      </dsp:nvSpPr>
      <dsp:spPr>
        <a:xfrm>
          <a:off x="3765221" y="1968347"/>
          <a:ext cx="3789375" cy="3789375"/>
        </a:xfrm>
        <a:prstGeom prst="circularArrow">
          <a:avLst>
            <a:gd name="adj1" fmla="val 4688"/>
            <a:gd name="adj2" fmla="val 299029"/>
            <a:gd name="adj3" fmla="val 2538751"/>
            <a:gd name="adj4" fmla="val 15813453"/>
            <a:gd name="adj5" fmla="val 546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1838AB-5828-48AA-9AFF-5C05C1FCF4E1}">
      <dsp:nvSpPr>
        <dsp:cNvPr id="0" name=""/>
        <dsp:cNvSpPr/>
      </dsp:nvSpPr>
      <dsp:spPr>
        <a:xfrm>
          <a:off x="1875849" y="1241425"/>
          <a:ext cx="2753218" cy="2753218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93983D-BC11-44A9-8504-A01D5277952D}">
      <dsp:nvSpPr>
        <dsp:cNvPr id="0" name=""/>
        <dsp:cNvSpPr/>
      </dsp:nvSpPr>
      <dsp:spPr>
        <a:xfrm>
          <a:off x="2975120" y="-229644"/>
          <a:ext cx="2968523" cy="2968523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854B20-0B98-494D-B61E-82B4AB94D826}" type="datetimeFigureOut">
              <a:rPr lang="ru-RU" smtClean="0"/>
              <a:t>23.04.2025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67BBFB-8885-4297-8B9F-ADA8C9E48F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81866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EBB7F2-5CC3-404D-AC01-10107AB3EA28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83462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ED7EA-98C7-45E9-859B-BFB79D122514}" type="datetimeFigureOut">
              <a:rPr lang="ru-RU" smtClean="0"/>
              <a:t>23.04.2025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0577F-6ED5-46FC-B923-1B175EB2F2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51997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ED7EA-98C7-45E9-859B-BFB79D122514}" type="datetimeFigureOut">
              <a:rPr lang="ru-RU" smtClean="0"/>
              <a:t>23.04.2025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0577F-6ED5-46FC-B923-1B175EB2F2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80352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ED7EA-98C7-45E9-859B-BFB79D122514}" type="datetimeFigureOut">
              <a:rPr lang="ru-RU" smtClean="0"/>
              <a:t>23.04.2025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0577F-6ED5-46FC-B923-1B175EB2F2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8200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5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8" name="Google Shape;168;p15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169" name="Google Shape;169;p15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6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170" name="Google Shape;170;p15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71" name="Google Shape;171;p1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72" name="Google Shape;172;p15"/>
          <p:cNvSpPr/>
          <p:nvPr/>
        </p:nvSpPr>
        <p:spPr>
          <a:xfrm rot="5400000">
            <a:off x="-3303" y="3600"/>
            <a:ext cx="596800" cy="589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3" name="Google Shape;173;p15"/>
          <p:cNvSpPr/>
          <p:nvPr/>
        </p:nvSpPr>
        <p:spPr>
          <a:xfrm rot="5400000">
            <a:off x="-3303" y="822584"/>
            <a:ext cx="596800" cy="589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4" name="Google Shape;174;p15"/>
          <p:cNvSpPr/>
          <p:nvPr/>
        </p:nvSpPr>
        <p:spPr>
          <a:xfrm rot="5400000">
            <a:off x="-3303" y="1641600"/>
            <a:ext cx="596800" cy="589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5" name="Google Shape;175;p15"/>
          <p:cNvSpPr/>
          <p:nvPr/>
        </p:nvSpPr>
        <p:spPr>
          <a:xfrm rot="5400000">
            <a:off x="-3303" y="2460584"/>
            <a:ext cx="596800" cy="589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6" name="Google Shape;176;p15"/>
          <p:cNvSpPr/>
          <p:nvPr/>
        </p:nvSpPr>
        <p:spPr>
          <a:xfrm rot="5400000">
            <a:off x="-3303" y="3279584"/>
            <a:ext cx="596800" cy="589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7" name="Google Shape;177;p15"/>
          <p:cNvSpPr/>
          <p:nvPr/>
        </p:nvSpPr>
        <p:spPr>
          <a:xfrm rot="5400000">
            <a:off x="-3303" y="4098600"/>
            <a:ext cx="596800" cy="5896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2909669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68FE56-8E2E-406C-9678-4E1424471C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5900" y="1523999"/>
            <a:ext cx="7581900" cy="2387600"/>
          </a:xfrm>
        </p:spPr>
        <p:txBody>
          <a:bodyPr anchor="b"/>
          <a:lstStyle>
            <a:lvl1pPr algn="ctr">
              <a:defRPr sz="6000" b="1">
                <a:solidFill>
                  <a:schemeClr val="accent5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6FCE0532-CCCA-492E-AE32-6C27CF95A17D}"/>
              </a:ext>
            </a:extLst>
          </p:cNvPr>
          <p:cNvSpPr/>
          <p:nvPr userDrawn="1"/>
        </p:nvSpPr>
        <p:spPr>
          <a:xfrm>
            <a:off x="7988530" y="2717799"/>
            <a:ext cx="4862946" cy="1422402"/>
          </a:xfrm>
          <a:prstGeom prst="roundRect">
            <a:avLst/>
          </a:prstGeom>
          <a:solidFill>
            <a:schemeClr val="accent5"/>
          </a:solidFill>
          <a:ln>
            <a:noFill/>
          </a:ln>
          <a:effectLst>
            <a:outerShdw blurRad="63500" sx="102000" sy="102000" algn="ctr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02D1B33B-3A87-48DC-A925-B086711DBCB3}"/>
              </a:ext>
            </a:extLst>
          </p:cNvPr>
          <p:cNvSpPr/>
          <p:nvPr userDrawn="1"/>
        </p:nvSpPr>
        <p:spPr>
          <a:xfrm>
            <a:off x="-457200" y="-660400"/>
            <a:ext cx="2921000" cy="2921000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63500" sx="102000" sy="102000" algn="ctr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BB3C4884-FCEA-4753-9A39-DCF5062E0A38}"/>
              </a:ext>
            </a:extLst>
          </p:cNvPr>
          <p:cNvSpPr/>
          <p:nvPr userDrawn="1"/>
        </p:nvSpPr>
        <p:spPr>
          <a:xfrm>
            <a:off x="5511800" y="5651498"/>
            <a:ext cx="1155700" cy="1193386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63500" sx="102000" sy="102000" algn="ctr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Текст 17">
            <a:extLst>
              <a:ext uri="{FF2B5EF4-FFF2-40B4-BE49-F238E27FC236}">
                <a16:creationId xmlns:a16="http://schemas.microsoft.com/office/drawing/2014/main" id="{EB0C781D-92E3-44A1-8C0B-7CEAD4B9BE0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68953" y="3136900"/>
            <a:ext cx="4102100" cy="584200"/>
          </a:xfrm>
        </p:spPr>
        <p:txBody>
          <a:bodyPr>
            <a:noAutofit/>
          </a:bodyPr>
          <a:lstStyle>
            <a:lvl1pPr marL="0" indent="0" algn="ctr">
              <a:buNone/>
              <a:defRPr sz="4000">
                <a:solidFill>
                  <a:schemeClr val="bg1"/>
                </a:solidFill>
              </a:defRPr>
            </a:lvl1pPr>
            <a:lvl2pPr marL="457200" indent="0">
              <a:buNone/>
              <a:defRPr sz="3600">
                <a:solidFill>
                  <a:schemeClr val="bg1"/>
                </a:solidFill>
              </a:defRPr>
            </a:lvl2pPr>
            <a:lvl3pPr marL="914400" indent="0">
              <a:buNone/>
              <a:defRPr sz="3200">
                <a:solidFill>
                  <a:schemeClr val="bg1"/>
                </a:solidFill>
              </a:defRPr>
            </a:lvl3pPr>
            <a:lvl4pPr marL="1371600" indent="0"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56A423F8-6447-4B06-96DF-FC08F61D3148}"/>
              </a:ext>
            </a:extLst>
          </p:cNvPr>
          <p:cNvSpPr/>
          <p:nvPr userDrawn="1"/>
        </p:nvSpPr>
        <p:spPr>
          <a:xfrm>
            <a:off x="6832830" y="5651498"/>
            <a:ext cx="1155700" cy="1193386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63500" sx="102000" sy="102000" algn="ctr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73B50895-34CB-4779-921F-2EDDCC4F1071}"/>
              </a:ext>
            </a:extLst>
          </p:cNvPr>
          <p:cNvSpPr/>
          <p:nvPr userDrawn="1"/>
        </p:nvSpPr>
        <p:spPr>
          <a:xfrm>
            <a:off x="8153860" y="5651498"/>
            <a:ext cx="1155700" cy="1193386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outerShdw blurRad="63500" sx="102000" sy="102000" algn="ctr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71487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ED7EA-98C7-45E9-859B-BFB79D122514}" type="datetimeFigureOut">
              <a:rPr lang="ru-RU" smtClean="0"/>
              <a:t>23.04.2025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0577F-6ED5-46FC-B923-1B175EB2F2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80131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ED7EA-98C7-45E9-859B-BFB79D122514}" type="datetimeFigureOut">
              <a:rPr lang="ru-RU" smtClean="0"/>
              <a:t>23.04.2025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0577F-6ED5-46FC-B923-1B175EB2F2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8623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ED7EA-98C7-45E9-859B-BFB79D122514}" type="datetimeFigureOut">
              <a:rPr lang="ru-RU" smtClean="0"/>
              <a:t>23.04.2025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0577F-6ED5-46FC-B923-1B175EB2F2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88284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ED7EA-98C7-45E9-859B-BFB79D122514}" type="datetimeFigureOut">
              <a:rPr lang="ru-RU" smtClean="0"/>
              <a:t>23.04.2025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0577F-6ED5-46FC-B923-1B175EB2F2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30263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ED7EA-98C7-45E9-859B-BFB79D122514}" type="datetimeFigureOut">
              <a:rPr lang="ru-RU" smtClean="0"/>
              <a:t>23.04.2025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0577F-6ED5-46FC-B923-1B175EB2F2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41134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ED7EA-98C7-45E9-859B-BFB79D122514}" type="datetimeFigureOut">
              <a:rPr lang="ru-RU" smtClean="0"/>
              <a:t>23.04.2025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0577F-6ED5-46FC-B923-1B175EB2F2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85824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ED7EA-98C7-45E9-859B-BFB79D122514}" type="datetimeFigureOut">
              <a:rPr lang="ru-RU" smtClean="0"/>
              <a:t>23.04.2025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0577F-6ED5-46FC-B923-1B175EB2F2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4822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ED7EA-98C7-45E9-859B-BFB79D122514}" type="datetimeFigureOut">
              <a:rPr lang="ru-RU" smtClean="0"/>
              <a:t>23.04.2025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0577F-6ED5-46FC-B923-1B175EB2F2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9571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6ED7EA-98C7-45E9-859B-BFB79D122514}" type="datetimeFigureOut">
              <a:rPr lang="ru-RU" smtClean="0"/>
              <a:t>23.04.2025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30577F-6ED5-46FC-B923-1B175EB2F2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3503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4"/>
            <a:ext cx="10346473" cy="3615861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ИМЦ Московского района</a:t>
            </a:r>
            <a:br>
              <a:rPr lang="ru-RU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>
                <a:solidFill>
                  <a:srgbClr val="FF0000"/>
                </a:solidFill>
              </a:rPr>
              <a:t/>
            </a:r>
            <a:br>
              <a:rPr lang="ru-RU" b="1" dirty="0">
                <a:solidFill>
                  <a:srgbClr val="FF0000"/>
                </a:solidFill>
              </a:rPr>
            </a:br>
            <a:r>
              <a:rPr lang="ru-RU" sz="4000" b="1" dirty="0" smtClean="0">
                <a:solidFill>
                  <a:srgbClr val="FF0000"/>
                </a:solidFill>
              </a:rPr>
              <a:t>Психолого-педагогические </a:t>
            </a:r>
            <a:r>
              <a:rPr lang="ru-RU" sz="4000" b="1" dirty="0">
                <a:solidFill>
                  <a:srgbClr val="FF0000"/>
                </a:solidFill>
              </a:rPr>
              <a:t>классы – </a:t>
            </a:r>
            <a:r>
              <a:rPr lang="ru-RU" sz="4000" b="1" dirty="0" smtClean="0">
                <a:solidFill>
                  <a:srgbClr val="FF0000"/>
                </a:solidFill>
              </a:rPr>
              <a:t>первая </a:t>
            </a:r>
            <a:r>
              <a:rPr lang="ru-RU" sz="4000" b="1" dirty="0">
                <a:solidFill>
                  <a:srgbClr val="FF0000"/>
                </a:solidFill>
              </a:rPr>
              <a:t>ступень непрерывного педагогического </a:t>
            </a:r>
            <a:r>
              <a:rPr lang="ru-RU" sz="4000" b="1" dirty="0" smtClean="0">
                <a:solidFill>
                  <a:srgbClr val="FF0000"/>
                </a:solidFill>
              </a:rPr>
              <a:t>образования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3980985"/>
            <a:ext cx="10515600" cy="2195977"/>
          </a:xfrm>
        </p:spPr>
        <p:txBody>
          <a:bodyPr>
            <a:normAutofit fontScale="70000" lnSpcReduction="20000"/>
          </a:bodyPr>
          <a:lstStyle/>
          <a:p>
            <a:pPr marL="0" lvl="0" indent="0" algn="ctr">
              <a:buNone/>
            </a:pPr>
            <a:r>
              <a:rPr lang="ru-RU" sz="2400" dirty="0">
                <a:solidFill>
                  <a:prstClr val="black"/>
                </a:solidFill>
              </a:rPr>
              <a:t>Олефир Людмила Николаевна, </a:t>
            </a:r>
            <a:endParaRPr lang="ru-RU" sz="2400" dirty="0" smtClean="0">
              <a:solidFill>
                <a:prstClr val="black"/>
              </a:solidFill>
            </a:endParaRPr>
          </a:p>
          <a:p>
            <a:pPr marL="0" lvl="0" indent="0" algn="ctr">
              <a:buNone/>
            </a:pPr>
            <a:r>
              <a:rPr lang="ru-RU" sz="2400" dirty="0" smtClean="0">
                <a:solidFill>
                  <a:prstClr val="black"/>
                </a:solidFill>
              </a:rPr>
              <a:t>методист </a:t>
            </a:r>
            <a:r>
              <a:rPr lang="ru-RU" sz="2400" dirty="0">
                <a:solidFill>
                  <a:prstClr val="black"/>
                </a:solidFill>
              </a:rPr>
              <a:t>ИМЦ Московского района</a:t>
            </a:r>
            <a:r>
              <a:rPr lang="ru-RU" sz="2400" dirty="0" smtClean="0">
                <a:solidFill>
                  <a:prstClr val="black"/>
                </a:solidFill>
              </a:rPr>
              <a:t>,</a:t>
            </a:r>
            <a:endParaRPr lang="en-US" sz="2400" smtClean="0">
              <a:solidFill>
                <a:prstClr val="black"/>
              </a:solidFill>
            </a:endParaRPr>
          </a:p>
          <a:p>
            <a:pPr marL="0" lvl="0" indent="0" algn="ctr">
              <a:buNone/>
            </a:pPr>
            <a:r>
              <a:rPr lang="ru-RU" sz="2400" smtClean="0">
                <a:solidFill>
                  <a:prstClr val="black"/>
                </a:solidFill>
              </a:rPr>
              <a:t>руководитель </a:t>
            </a:r>
            <a:r>
              <a:rPr lang="ru-RU" sz="2400" dirty="0">
                <a:solidFill>
                  <a:prstClr val="black"/>
                </a:solidFill>
              </a:rPr>
              <a:t>Петербургского отделения Межрегиональной </a:t>
            </a:r>
            <a:r>
              <a:rPr lang="ru-RU" sz="2400" dirty="0" err="1">
                <a:solidFill>
                  <a:prstClr val="black"/>
                </a:solidFill>
              </a:rPr>
              <a:t>тьюторской</a:t>
            </a:r>
            <a:r>
              <a:rPr lang="ru-RU" sz="2400" dirty="0">
                <a:solidFill>
                  <a:prstClr val="black"/>
                </a:solidFill>
              </a:rPr>
              <a:t> </a:t>
            </a:r>
            <a:r>
              <a:rPr lang="ru-RU" sz="2400" dirty="0" smtClean="0">
                <a:solidFill>
                  <a:prstClr val="black"/>
                </a:solidFill>
              </a:rPr>
              <a:t>ассоциации</a:t>
            </a:r>
          </a:p>
          <a:p>
            <a:pPr marL="0" lvl="0" indent="0" algn="ctr">
              <a:buNone/>
            </a:pPr>
            <a:r>
              <a:rPr lang="ru-RU" sz="2400" dirty="0">
                <a:solidFill>
                  <a:prstClr val="black"/>
                </a:solidFill>
              </a:rPr>
              <a:t> </a:t>
            </a:r>
            <a:r>
              <a:rPr lang="en-US" sz="2400" dirty="0" smtClean="0">
                <a:solidFill>
                  <a:prstClr val="black"/>
                </a:solidFill>
              </a:rPr>
              <a:t>olephir_l@mail.ru</a:t>
            </a:r>
            <a:endParaRPr lang="ru-RU" sz="2400" dirty="0" smtClean="0">
              <a:solidFill>
                <a:prstClr val="black"/>
              </a:solidFill>
            </a:endParaRPr>
          </a:p>
          <a:p>
            <a:pPr marL="0" lvl="0" indent="0" algn="ctr">
              <a:buNone/>
            </a:pPr>
            <a:endParaRPr lang="ru-RU" sz="2400" dirty="0" smtClean="0">
              <a:solidFill>
                <a:prstClr val="black"/>
              </a:solidFill>
            </a:endParaRPr>
          </a:p>
          <a:p>
            <a:pPr marL="0" lvl="0" indent="0" algn="ctr">
              <a:buNone/>
            </a:pPr>
            <a:r>
              <a:rPr lang="ru-RU" sz="2200" dirty="0" smtClean="0">
                <a:solidFill>
                  <a:srgbClr val="FF0000"/>
                </a:solidFill>
              </a:rPr>
              <a:t>ГБОУ СОШ </a:t>
            </a:r>
            <a:r>
              <a:rPr lang="ru-RU" sz="2200" dirty="0" smtClean="0">
                <a:solidFill>
                  <a:srgbClr val="FF0000"/>
                </a:solidFill>
              </a:rPr>
              <a:t>№536 Московского района Санкт-Петербурга </a:t>
            </a:r>
            <a:endParaRPr lang="ru-RU" sz="2200" dirty="0" smtClean="0">
              <a:solidFill>
                <a:srgbClr val="FF0000"/>
              </a:solidFill>
            </a:endParaRPr>
          </a:p>
          <a:p>
            <a:pPr marL="0" lvl="0" indent="0" algn="ctr">
              <a:buNone/>
            </a:pPr>
            <a:r>
              <a:rPr lang="ru-RU" sz="2200" dirty="0" smtClean="0">
                <a:solidFill>
                  <a:srgbClr val="FF0000"/>
                </a:solidFill>
              </a:rPr>
              <a:t>23.04.2025</a:t>
            </a:r>
            <a:endParaRPr lang="ru-RU" sz="2200" dirty="0" smtClean="0">
              <a:solidFill>
                <a:srgbClr val="FF0000"/>
              </a:solidFill>
            </a:endParaRPr>
          </a:p>
          <a:p>
            <a:pPr marL="0" lvl="0" indent="0" algn="ctr">
              <a:buNone/>
            </a:pPr>
            <a:endParaRPr lang="ru-RU" sz="2400" dirty="0">
              <a:solidFill>
                <a:prstClr val="black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410676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D29502-FE29-EA2B-04DD-BB1A85A865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Лояльность: 1,3,6,7,9,13,14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7EC8A47-41DC-98EE-9C10-9C06545950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b="1" i="0" dirty="0">
                <a:solidFill>
                  <a:srgbClr val="444444"/>
                </a:solidFill>
                <a:effectLst/>
                <a:latin typeface="Helvetica Neue"/>
              </a:rPr>
              <a:t>1. Во время нахождения в школе меня переполняет энергия</a:t>
            </a:r>
          </a:p>
          <a:p>
            <a:r>
              <a:rPr lang="ru-RU" b="1" i="0" dirty="0">
                <a:solidFill>
                  <a:srgbClr val="444444"/>
                </a:solidFill>
                <a:effectLst/>
                <a:latin typeface="Helvetica Neue"/>
              </a:rPr>
              <a:t>3. Когда я в школе, время пролетает незаметно</a:t>
            </a:r>
          </a:p>
          <a:p>
            <a:r>
              <a:rPr lang="ru-RU" b="1" i="0" dirty="0">
                <a:solidFill>
                  <a:srgbClr val="444444"/>
                </a:solidFill>
                <a:effectLst/>
                <a:latin typeface="Helvetica Neue"/>
              </a:rPr>
              <a:t>9. Я горжусь своей школой и выбором профиля обучения, который сделал (а) в ней</a:t>
            </a:r>
          </a:p>
          <a:p>
            <a:r>
              <a:rPr lang="ru-RU" b="1" i="0" dirty="0">
                <a:solidFill>
                  <a:srgbClr val="444444"/>
                </a:solidFill>
                <a:effectLst/>
                <a:latin typeface="Helvetica Neue"/>
              </a:rPr>
              <a:t>13. Мне интересно бывать в других школах и учреждениях вместе с одноклассниками психолого-педагогического класса</a:t>
            </a:r>
          </a:p>
          <a:p>
            <a:r>
              <a:rPr lang="ru-RU" b="1" i="0" dirty="0">
                <a:solidFill>
                  <a:srgbClr val="444444"/>
                </a:solidFill>
                <a:effectLst/>
                <a:latin typeface="Helvetica Neue"/>
              </a:rPr>
              <a:t>14. </a:t>
            </a:r>
            <a:r>
              <a:rPr lang="ru-RU" b="1" i="0">
                <a:solidFill>
                  <a:srgbClr val="444444"/>
                </a:solidFill>
                <a:effectLst/>
                <a:latin typeface="Helvetica Neue"/>
              </a:rPr>
              <a:t>Проснувшись утром, я радуюсь тому, что пойду в школу и увижусь с одноклассниками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86820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200824-A26A-2FE6-899F-77C57F986E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309" y="1031131"/>
            <a:ext cx="5162538" cy="5914417"/>
          </a:xfrm>
        </p:spPr>
        <p:txBody>
          <a:bodyPr>
            <a:noAutofit/>
          </a:bodyPr>
          <a:lstStyle/>
          <a:p>
            <a:r>
              <a:rPr lang="ru-RU" sz="3200" b="1" dirty="0"/>
              <a:t>Удовлетворен, вовлечён, но нелоялен</a:t>
            </a:r>
            <a:br>
              <a:rPr lang="ru-RU" sz="3200" b="1" dirty="0"/>
            </a:br>
            <a:r>
              <a:rPr lang="ru-RU" sz="3200" b="1" dirty="0"/>
              <a:t> - </a:t>
            </a:r>
            <a:r>
              <a:rPr lang="ru-RU" sz="3200" b="1" dirty="0">
                <a:solidFill>
                  <a:srgbClr val="FF0000"/>
                </a:solidFill>
              </a:rPr>
              <a:t>этого не может быть!</a:t>
            </a:r>
            <a:br>
              <a:rPr lang="ru-RU" sz="3200" b="1" dirty="0">
                <a:solidFill>
                  <a:srgbClr val="FF0000"/>
                </a:solidFill>
              </a:rPr>
            </a:br>
            <a:r>
              <a:rPr lang="ru-RU" sz="3200" b="1" dirty="0"/>
              <a:t/>
            </a:r>
            <a:br>
              <a:rPr lang="ru-RU" sz="3200" b="1" dirty="0"/>
            </a:br>
            <a:r>
              <a:rPr lang="ru-RU" sz="3200" b="1" dirty="0"/>
              <a:t>Удовлетворен, лоялен, но не вовлечён – </a:t>
            </a:r>
            <a:br>
              <a:rPr lang="ru-RU" sz="3200" b="1" dirty="0"/>
            </a:br>
            <a:r>
              <a:rPr lang="ru-RU" sz="3200" b="1" dirty="0">
                <a:solidFill>
                  <a:srgbClr val="FF0000"/>
                </a:solidFill>
              </a:rPr>
              <a:t>Может быть !</a:t>
            </a:r>
            <a:br>
              <a:rPr lang="ru-RU" sz="3200" b="1" dirty="0">
                <a:solidFill>
                  <a:srgbClr val="FF0000"/>
                </a:solidFill>
              </a:rPr>
            </a:br>
            <a:r>
              <a:rPr lang="ru-RU" sz="3200" b="1" dirty="0"/>
              <a:t/>
            </a:r>
            <a:br>
              <a:rPr lang="ru-RU" sz="3200" b="1" dirty="0"/>
            </a:br>
            <a:r>
              <a:rPr lang="ru-RU" sz="3200" b="1" dirty="0"/>
              <a:t>Вовлечён, лоялен, но неудовлетворен –</a:t>
            </a:r>
            <a:br>
              <a:rPr lang="ru-RU" sz="3200" b="1" dirty="0"/>
            </a:br>
            <a:r>
              <a:rPr lang="ru-RU" sz="3200" b="1" dirty="0">
                <a:solidFill>
                  <a:srgbClr val="FF0000"/>
                </a:solidFill>
              </a:rPr>
              <a:t>Может быть , но недолго!  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93C9CC9C-AEB0-FA99-7D90-234D54B3192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334327" y="794327"/>
          <a:ext cx="8497454" cy="53826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478461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713677"/>
          </a:xfrm>
        </p:spPr>
        <p:txBody>
          <a:bodyPr>
            <a:normAutofit/>
          </a:bodyPr>
          <a:lstStyle/>
          <a:p>
            <a:r>
              <a:rPr lang="ru-RU" dirty="0" smtClean="0"/>
              <a:t> </a:t>
            </a:r>
            <a:r>
              <a:rPr lang="ru-RU" sz="2200" dirty="0" smtClean="0"/>
              <a:t>в 2024-25 учебном году 9 школ Московского района открыли ПППК(группы)</a:t>
            </a:r>
            <a:endParaRPr lang="ru-RU" sz="2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12" y="713678"/>
            <a:ext cx="11998712" cy="6144322"/>
          </a:xfrm>
        </p:spPr>
        <p:txBody>
          <a:bodyPr>
            <a:noAutofit/>
          </a:bodyPr>
          <a:lstStyle/>
          <a:p>
            <a:pPr algn="just"/>
            <a:r>
              <a:rPr lang="ru-RU" sz="1600" dirty="0" smtClean="0"/>
              <a:t>Выявился определенный алгоритм организации обучения </a:t>
            </a:r>
            <a:r>
              <a:rPr lang="ru-RU" sz="1600" dirty="0"/>
              <a:t>в профильном классе психолого-педагогической </a:t>
            </a:r>
            <a:r>
              <a:rPr lang="ru-RU" sz="1600" dirty="0" smtClean="0"/>
              <a:t>направленности: </a:t>
            </a:r>
            <a:r>
              <a:rPr lang="ru-RU" sz="1600" b="1" dirty="0">
                <a:solidFill>
                  <a:srgbClr val="FF0000"/>
                </a:solidFill>
              </a:rPr>
              <a:t>проведение предварительного </a:t>
            </a:r>
            <a:r>
              <a:rPr lang="ru-RU" sz="1600" b="1" dirty="0" smtClean="0">
                <a:solidFill>
                  <a:srgbClr val="FF0000"/>
                </a:solidFill>
              </a:rPr>
              <a:t>отбора -  комплексная диагностическая  работа </a:t>
            </a:r>
            <a:r>
              <a:rPr lang="ru-RU" sz="1600" b="1" dirty="0">
                <a:solidFill>
                  <a:srgbClr val="FF0000"/>
                </a:solidFill>
              </a:rPr>
              <a:t>в соответствии со способностями и интересами молодых </a:t>
            </a:r>
            <a:r>
              <a:rPr lang="ru-RU" sz="1600" b="1" dirty="0" smtClean="0">
                <a:solidFill>
                  <a:srgbClr val="FF0000"/>
                </a:solidFill>
              </a:rPr>
              <a:t>людей - </a:t>
            </a:r>
            <a:r>
              <a:rPr lang="ru-RU" sz="1600" b="1" dirty="0">
                <a:solidFill>
                  <a:srgbClr val="FF0000"/>
                </a:solidFill>
              </a:rPr>
              <a:t>внесение изменений в учебный </a:t>
            </a:r>
            <a:r>
              <a:rPr lang="ru-RU" sz="1600" b="1" dirty="0" smtClean="0">
                <a:solidFill>
                  <a:srgbClr val="FF0000"/>
                </a:solidFill>
              </a:rPr>
              <a:t>план -  </a:t>
            </a:r>
            <a:r>
              <a:rPr lang="ru-RU" sz="1600" b="1" dirty="0">
                <a:solidFill>
                  <a:srgbClr val="FF0000"/>
                </a:solidFill>
              </a:rPr>
              <a:t>выбор способов осуществления взаимодействия с другими участниками образовательных отношений, вовлеченных в процесс </a:t>
            </a:r>
            <a:r>
              <a:rPr lang="ru-RU" sz="1600" b="1" dirty="0" err="1" smtClean="0">
                <a:solidFill>
                  <a:srgbClr val="FF0000"/>
                </a:solidFill>
              </a:rPr>
              <a:t>профилизации</a:t>
            </a:r>
            <a:r>
              <a:rPr lang="ru-RU" sz="1600" dirty="0" smtClean="0"/>
              <a:t>.</a:t>
            </a:r>
          </a:p>
          <a:p>
            <a:pPr algn="just"/>
            <a:r>
              <a:rPr lang="ru-RU" sz="1600" dirty="0" smtClean="0"/>
              <a:t>Первая </a:t>
            </a:r>
            <a:r>
              <a:rPr lang="ru-RU" sz="1600" dirty="0"/>
              <a:t>группа проблем, возникающая в аспекте организации работы профильных психолого-педагогических классов – это выбор модели профильного обучения. Данную группу можно еще назвать организационной группой проблем. В практике </a:t>
            </a:r>
            <a:r>
              <a:rPr lang="ru-RU" sz="1600" dirty="0" err="1"/>
              <a:t>допрофессиональной</a:t>
            </a:r>
            <a:r>
              <a:rPr lang="ru-RU" sz="1600" dirty="0"/>
              <a:t> подготовки сложилось три модели организации работы </a:t>
            </a:r>
            <a:r>
              <a:rPr lang="ru-RU" sz="1600" dirty="0" smtClean="0"/>
              <a:t>ПППК:</a:t>
            </a:r>
          </a:p>
          <a:p>
            <a:pPr algn="just"/>
            <a:r>
              <a:rPr lang="ru-RU" sz="1600" dirty="0" smtClean="0"/>
              <a:t>1</a:t>
            </a:r>
            <a:r>
              <a:rPr lang="ru-RU" sz="1600" dirty="0"/>
              <a:t>) первая модель – «</a:t>
            </a:r>
            <a:r>
              <a:rPr lang="ru-RU" sz="1600" dirty="0" err="1"/>
              <a:t>внутришкольная</a:t>
            </a:r>
            <a:r>
              <a:rPr lang="ru-RU" sz="1600" dirty="0"/>
              <a:t> </a:t>
            </a:r>
            <a:r>
              <a:rPr lang="ru-RU" sz="1600" dirty="0" err="1"/>
              <a:t>профилизация</a:t>
            </a:r>
            <a:r>
              <a:rPr lang="ru-RU" sz="1600" dirty="0"/>
              <a:t>», предполагающая создание профильного класса образовательной организацией, его функционирование, кадровое обеспечение без привлечения специалистов со стороны. Так, предметы обязательной части, а также дисциплины и модули, входящие в часть, формируемую участниками образовательных отношений, читаются педагогами-предметниками данной организации, материально-техническое оснащение класса лежит на администрации школы. В таком подходе имеются определенные плюсы, но есть недостатки, которые способствуют возникновению ряда сложностей, связанных с готовностью учителей-предметников преподавать профильные </a:t>
            </a:r>
            <a:r>
              <a:rPr lang="ru-RU" sz="1600" dirty="0" smtClean="0"/>
              <a:t>психолого-педагогические </a:t>
            </a:r>
            <a:r>
              <a:rPr lang="ru-RU" sz="1600" dirty="0"/>
              <a:t>дисциплины, например, «Основы педагогики», «Педагогический практикум», «Методика воспитательной работы», «Индивидуальный проект», выходящие за рамки их профессиональных интересов</a:t>
            </a:r>
            <a:r>
              <a:rPr lang="ru-RU" sz="1600" b="1" dirty="0">
                <a:solidFill>
                  <a:srgbClr val="FF0000"/>
                </a:solidFill>
              </a:rPr>
              <a:t>. </a:t>
            </a:r>
            <a:r>
              <a:rPr lang="ru-RU" sz="1600" b="1" dirty="0" smtClean="0">
                <a:solidFill>
                  <a:srgbClr val="FF0000"/>
                </a:solidFill>
              </a:rPr>
              <a:t> (В целом, большинство практик в нашем районе)</a:t>
            </a:r>
          </a:p>
          <a:p>
            <a:pPr algn="just"/>
            <a:r>
              <a:rPr lang="ru-RU" sz="1600" dirty="0" smtClean="0"/>
              <a:t>2</a:t>
            </a:r>
            <a:r>
              <a:rPr lang="ru-RU" sz="1600" dirty="0"/>
              <a:t>) вторая модель – это сетевое взаимодействие образовательных организаций, как на уровне школ, учебных центров, так и на уровне высшего образования с целью совместной организации психолого-педагогического класса. Специфика этой модели заключается в том, что дисциплины, входящие в обязательную часть учебного плана, реализуются самостоятельно школой, а вот в преподавании профильных и элективных курсов задействованы другие </a:t>
            </a:r>
            <a:r>
              <a:rPr lang="ru-RU" sz="1600" dirty="0" smtClean="0"/>
              <a:t>организации.  </a:t>
            </a:r>
            <a:r>
              <a:rPr lang="ru-RU" sz="1600" b="1" dirty="0" smtClean="0">
                <a:solidFill>
                  <a:srgbClr val="FF0000"/>
                </a:solidFill>
              </a:rPr>
              <a:t>(опыт 376</a:t>
            </a:r>
            <a:r>
              <a:rPr lang="ru-RU" sz="1600" dirty="0" smtClean="0"/>
              <a:t>)</a:t>
            </a:r>
          </a:p>
          <a:p>
            <a:pPr algn="just"/>
            <a:r>
              <a:rPr lang="ru-RU" sz="1600" dirty="0" smtClean="0"/>
              <a:t>3</a:t>
            </a:r>
            <a:r>
              <a:rPr lang="ru-RU" sz="1600" dirty="0"/>
              <a:t>) третья модель – создание единого ресурсного центра на базе ведущей образовательной организации, в котором будет функционировать психолого-педагогический класс. Данная модель имеет право на свое существование, но менее распространена в сравнении с названными ранее. Это обстоятельство обусловлено, прежде всего, сложностью в определении того, насколько выбранная образовательная организация (школа) будет обладать необходимыми ресурсами, кадровыми, </a:t>
            </a:r>
            <a:r>
              <a:rPr lang="ru-RU" sz="1600" dirty="0" smtClean="0"/>
              <a:t>материально-техническими </a:t>
            </a:r>
            <a:r>
              <a:rPr lang="ru-RU" sz="1600" b="1" dirty="0" smtClean="0">
                <a:solidFill>
                  <a:srgbClr val="FF0000"/>
                </a:solidFill>
              </a:rPr>
              <a:t>(в СПб 47 – ресурсный центр, в Московском районе - ??? 376?)</a:t>
            </a:r>
            <a:endParaRPr lang="ru-RU" sz="1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59973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84BD22-8AA4-4CD7-AAFC-BC0D0BFC59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99003" y="1351448"/>
            <a:ext cx="7714267" cy="510406"/>
          </a:xfrm>
        </p:spPr>
        <p:txBody>
          <a:bodyPr anchor="t">
            <a:normAutofit fontScale="90000"/>
          </a:bodyPr>
          <a:lstStyle/>
          <a:p>
            <a:pPr algn="l"/>
            <a:r>
              <a:rPr lang="ru-RU" sz="3200" dirty="0"/>
              <a:t> знакомство с университетом </a:t>
            </a:r>
            <a:r>
              <a:rPr lang="ru-RU" sz="3200" dirty="0" smtClean="0"/>
              <a:t>и</a:t>
            </a:r>
            <a:br>
              <a:rPr lang="ru-RU" sz="3200" dirty="0" smtClean="0"/>
            </a:br>
            <a:r>
              <a:rPr lang="ru-RU" sz="3200" dirty="0" smtClean="0"/>
              <a:t> </a:t>
            </a:r>
            <a:r>
              <a:rPr lang="ru-RU" sz="3200" dirty="0"/>
              <a:t>профориентация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403835" y="1182479"/>
            <a:ext cx="13951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rgbClr val="ED7D31"/>
                </a:solidFill>
              </a:rPr>
              <a:t>ЧТО?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403835" y="1975902"/>
            <a:ext cx="13951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rgbClr val="ED7D31"/>
                </a:solidFill>
              </a:rPr>
              <a:t>ГДЕ?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403835" y="2769325"/>
            <a:ext cx="19497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rgbClr val="ED7D31"/>
                </a:solidFill>
              </a:rPr>
              <a:t>КОГДА?</a:t>
            </a: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5684BD22-8AA4-4CD7-AAFC-BC0D0BFC595E}"/>
              </a:ext>
            </a:extLst>
          </p:cNvPr>
          <p:cNvSpPr txBox="1">
            <a:spLocks/>
          </p:cNvSpPr>
          <p:nvPr/>
        </p:nvSpPr>
        <p:spPr>
          <a:xfrm>
            <a:off x="4070122" y="2144732"/>
            <a:ext cx="7714267" cy="51040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accent5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200" dirty="0"/>
              <a:t> факультеты и институты РГПУ им. А. И. Герцена</a:t>
            </a:r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5684BD22-8AA4-4CD7-AAFC-BC0D0BFC595E}"/>
              </a:ext>
            </a:extLst>
          </p:cNvPr>
          <p:cNvSpPr txBox="1">
            <a:spLocks/>
          </p:cNvSpPr>
          <p:nvPr/>
        </p:nvSpPr>
        <p:spPr>
          <a:xfrm>
            <a:off x="4464885" y="3008031"/>
            <a:ext cx="3539634" cy="51040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accent5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200" dirty="0"/>
              <a:t> </a:t>
            </a:r>
            <a:r>
              <a:rPr lang="ru-RU" sz="3200" dirty="0" smtClean="0"/>
              <a:t> 10.05-10.06.2025</a:t>
            </a:r>
            <a:endParaRPr lang="ru-RU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2686640" y="76474"/>
            <a:ext cx="771112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rgbClr val="4472C4"/>
                </a:solidFill>
              </a:rPr>
              <a:t>ГЕРЦЕНОВСКАЯ СРЕДА</a:t>
            </a:r>
          </a:p>
          <a:p>
            <a:r>
              <a:rPr lang="ru-RU" sz="4400" b="1" dirty="0">
                <a:solidFill>
                  <a:srgbClr val="4472C4"/>
                </a:solidFill>
              </a:rPr>
              <a:t>Набор на Целевое обучение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45096" y="3806945"/>
            <a:ext cx="19497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rgbClr val="ED7D31"/>
                </a:solidFill>
              </a:rPr>
              <a:t>ЗАЧЕМ?</a:t>
            </a:r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5684BD22-8AA4-4CD7-AAFC-BC0D0BFC595E}"/>
              </a:ext>
            </a:extLst>
          </p:cNvPr>
          <p:cNvSpPr txBox="1">
            <a:spLocks/>
          </p:cNvSpPr>
          <p:nvPr/>
        </p:nvSpPr>
        <p:spPr>
          <a:xfrm>
            <a:off x="2298567" y="4052481"/>
            <a:ext cx="5214596" cy="51040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accent5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200" dirty="0"/>
              <a:t> осознанный выбор будущего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45096" y="4873133"/>
            <a:ext cx="25829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rgbClr val="ED7D31"/>
                </a:solidFill>
              </a:rPr>
              <a:t>ЧТО ДАЕТ?</a:t>
            </a:r>
          </a:p>
        </p:txBody>
      </p:sp>
      <p:sp>
        <p:nvSpPr>
          <p:cNvPr id="15" name="Заголовок 1">
            <a:extLst>
              <a:ext uri="{FF2B5EF4-FFF2-40B4-BE49-F238E27FC236}">
                <a16:creationId xmlns:a16="http://schemas.microsoft.com/office/drawing/2014/main" id="{5684BD22-8AA4-4CD7-AAFC-BC0D0BFC595E}"/>
              </a:ext>
            </a:extLst>
          </p:cNvPr>
          <p:cNvSpPr txBox="1">
            <a:spLocks/>
          </p:cNvSpPr>
          <p:nvPr/>
        </p:nvSpPr>
        <p:spPr>
          <a:xfrm>
            <a:off x="2828041" y="4986537"/>
            <a:ext cx="3267959" cy="51040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accent5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100" dirty="0"/>
              <a:t>уверенность и дополнительные баллы при поступлении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DAA8F67-27FA-4750-AE16-B20B62F81B5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3286" t="44527" r="16566" b="31933"/>
          <a:stretch/>
        </p:blipFill>
        <p:spPr>
          <a:xfrm>
            <a:off x="9829800" y="100512"/>
            <a:ext cx="2362200" cy="2056562"/>
          </a:xfrm>
          <a:prstGeom prst="rect">
            <a:avLst/>
          </a:prstGeom>
        </p:spPr>
      </p:pic>
      <p:sp>
        <p:nvSpPr>
          <p:cNvPr id="16" name="Текст 15">
            <a:extLst>
              <a:ext uri="{FF2B5EF4-FFF2-40B4-BE49-F238E27FC236}">
                <a16:creationId xmlns:a16="http://schemas.microsoft.com/office/drawing/2014/main" id="{B5C9A2B6-6F56-4813-8787-24AE8CC2F76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863840" y="2797998"/>
            <a:ext cx="4191668" cy="4060002"/>
          </a:xfrm>
        </p:spPr>
        <p:txBody>
          <a:bodyPr/>
          <a:lstStyle/>
          <a:p>
            <a:r>
              <a:rPr lang="ru-RU" sz="2200" u="sng" dirty="0" smtClean="0">
                <a:solidFill>
                  <a:schemeClr val="tx1"/>
                </a:solidFill>
              </a:rPr>
              <a:t>Детализированная квота </a:t>
            </a:r>
            <a:r>
              <a:rPr lang="ru-RU" sz="2200" dirty="0" smtClean="0">
                <a:solidFill>
                  <a:schemeClr val="tx1"/>
                </a:solidFill>
              </a:rPr>
              <a:t>в 2025:</a:t>
            </a:r>
          </a:p>
          <a:p>
            <a:r>
              <a:rPr lang="ru-RU" sz="2200" dirty="0" smtClean="0">
                <a:solidFill>
                  <a:schemeClr val="tx1"/>
                </a:solidFill>
              </a:rPr>
              <a:t>- 16 заявок школ (376, 358, 362, 613, 594, 356, 496, 489) и ДОУ  (80, 11,38) по разным программам (информация  Министерства Просвещения  на 17.04.25)</a:t>
            </a:r>
            <a:r>
              <a:rPr lang="en-US" sz="2200" dirty="0" smtClean="0">
                <a:solidFill>
                  <a:schemeClr val="tx1"/>
                </a:solidFill>
              </a:rPr>
              <a:t> – </a:t>
            </a:r>
            <a:r>
              <a:rPr lang="ru-RU" sz="2200" dirty="0" smtClean="0">
                <a:solidFill>
                  <a:schemeClr val="tx1"/>
                </a:solidFill>
              </a:rPr>
              <a:t>заключение договора до 10.06.25, дополнительное соглашение 03.08.- 01.09.25.</a:t>
            </a:r>
          </a:p>
          <a:p>
            <a:r>
              <a:rPr lang="ru-RU" sz="2200" dirty="0" smtClean="0">
                <a:solidFill>
                  <a:schemeClr val="tx1"/>
                </a:solidFill>
              </a:rPr>
              <a:t>Заявка на квоту 2026-27 г. должна быть на портале «Работа в Ро</a:t>
            </a:r>
            <a:r>
              <a:rPr lang="ru-RU" sz="2000" dirty="0" smtClean="0">
                <a:solidFill>
                  <a:schemeClr val="tx1"/>
                </a:solidFill>
              </a:rPr>
              <a:t>ссии» до 30.04.25 г. 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17" name="Объект 3">
            <a:extLst>
              <a:ext uri="{FF2B5EF4-FFF2-40B4-BE49-F238E27FC236}">
                <a16:creationId xmlns:a16="http://schemas.microsoft.com/office/drawing/2014/main" id="{0FCE3218-3D85-46B1-A0B5-2723B20199E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104" b="900"/>
          <a:stretch/>
        </p:blipFill>
        <p:spPr>
          <a:xfrm>
            <a:off x="9183" y="37617"/>
            <a:ext cx="2439564" cy="3439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0240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>
            <a:extLst>
              <a:ext uri="{FF2B5EF4-FFF2-40B4-BE49-F238E27FC236}">
                <a16:creationId xmlns:a16="http://schemas.microsoft.com/office/drawing/2014/main" id="{E17C7A3E-844B-4BE6-A9AC-505E377FB4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000" y="365125"/>
            <a:ext cx="11620500" cy="1325563"/>
          </a:xfrm>
        </p:spPr>
        <p:txBody>
          <a:bodyPr>
            <a:normAutofit fontScale="90000"/>
          </a:bodyPr>
          <a:lstStyle/>
          <a:p>
            <a:r>
              <a:rPr lang="ru-RU" altLang="ru-RU" b="0" cap="none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Сетевая образовательной программа </a:t>
            </a:r>
            <a:br>
              <a:rPr lang="ru-RU" altLang="ru-RU" b="0" cap="none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altLang="ru-RU" b="0" cap="none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«Практическое сопровождение классов </a:t>
            </a:r>
            <a:br>
              <a:rPr lang="ru-RU" altLang="ru-RU" b="0" cap="none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altLang="ru-RU" b="0" cap="none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психолого-педагогической направленности»</a:t>
            </a:r>
            <a:br>
              <a:rPr lang="ru-RU" altLang="ru-RU" b="0" cap="none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2" name="Дата 1">
            <a:extLst>
              <a:ext uri="{FF2B5EF4-FFF2-40B4-BE49-F238E27FC236}">
                <a16:creationId xmlns:a16="http://schemas.microsoft.com/office/drawing/2014/main" id="{B229A6AB-EA2A-4DFA-B63B-6710DE933A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50BB7E0B-901F-4164-BF55-D1F4BCA390D4}" type="datetime1">
              <a:rPr lang="ru-RU" noProof="0" smtClean="0"/>
              <a:t>23.04.2025</a:t>
            </a:fld>
            <a:endParaRPr lang="ru-RU" noProof="0" dirty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0F4FE31-3537-46B3-98E3-653EF67B76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/>
              <a:t>Добавить нижний колонтитул</a:t>
            </a:r>
            <a:endParaRPr lang="ru-RU" noProof="0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E00BB04-2C63-4E71-92C3-95D67BCD1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81FEFA0A-2F20-4B60-98C6-5FFDA469AA1C}" type="slidenum">
              <a:rPr lang="ru-RU" noProof="0" smtClean="0"/>
              <a:t>14</a:t>
            </a:fld>
            <a:endParaRPr lang="ru-RU" noProof="0" dirty="0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243F69D2-0DCE-47C2-AC47-82DD87E0977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5944" y="0"/>
            <a:ext cx="1466056" cy="1466056"/>
          </a:xfrm>
          <a:prstGeom prst="rect">
            <a:avLst/>
          </a:prstGeom>
        </p:spPr>
      </p:pic>
      <p:graphicFrame>
        <p:nvGraphicFramePr>
          <p:cNvPr id="15" name="Таблица 14">
            <a:extLst>
              <a:ext uri="{FF2B5EF4-FFF2-40B4-BE49-F238E27FC236}">
                <a16:creationId xmlns:a16="http://schemas.microsoft.com/office/drawing/2014/main" id="{3CAC968D-331F-4A5E-8CF9-6141D1FB6D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0579826"/>
              </p:ext>
            </p:extLst>
          </p:nvPr>
        </p:nvGraphicFramePr>
        <p:xfrm>
          <a:off x="8153400" y="1690688"/>
          <a:ext cx="3784600" cy="484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84600">
                  <a:extLst>
                    <a:ext uri="{9D8B030D-6E8A-4147-A177-3AD203B41FA5}">
                      <a16:colId xmlns:a16="http://schemas.microsoft.com/office/drawing/2014/main" val="1672792292"/>
                    </a:ext>
                  </a:extLst>
                </a:gridCol>
              </a:tblGrid>
              <a:tr h="4441029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7.05.25 и 14.05.25 </a:t>
                      </a:r>
                    </a:p>
                    <a:p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в 16 часов </a:t>
                      </a:r>
                      <a:r>
                        <a:rPr lang="ru-RU" sz="2400" dirty="0" err="1" smtClean="0">
                          <a:solidFill>
                            <a:schemeClr val="tx1"/>
                          </a:solidFill>
                        </a:rPr>
                        <a:t>каб</a:t>
                      </a:r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. 17 </a:t>
                      </a:r>
                    </a:p>
                    <a:p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ИМЦ собирает рабочую группу для формирования  районной Интегрированной сетевой образовательной программы                             </a:t>
                      </a:r>
                      <a:r>
                        <a:rPr lang="ru-RU" sz="2400" b="0" dirty="0" smtClean="0">
                          <a:solidFill>
                            <a:schemeClr val="tx1"/>
                          </a:solidFill>
                        </a:rPr>
                        <a:t>(подано в план РОО)</a:t>
                      </a:r>
                    </a:p>
                    <a:p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Готовьте свои  модули-предложения  и готовьтесь подписать многосторонние договоры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927719"/>
                  </a:ext>
                </a:extLst>
              </a:tr>
            </a:tbl>
          </a:graphicData>
        </a:graphic>
      </p:graphicFrame>
      <p:pic>
        <p:nvPicPr>
          <p:cNvPr id="18" name="Объект 17">
            <a:extLst>
              <a:ext uri="{FF2B5EF4-FFF2-40B4-BE49-F238E27FC236}">
                <a16:creationId xmlns:a16="http://schemas.microsoft.com/office/drawing/2014/main" id="{EEF28BB1-25EF-4086-BE0E-168EC55469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5871" t="18169" r="6804" b="5362"/>
          <a:stretch/>
        </p:blipFill>
        <p:spPr>
          <a:xfrm>
            <a:off x="87954" y="1505727"/>
            <a:ext cx="8005864" cy="5352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3773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14300"/>
            <a:ext cx="10515600" cy="1131570"/>
          </a:xfrm>
        </p:spPr>
        <p:txBody>
          <a:bodyPr>
            <a:normAutofit fontScale="90000"/>
          </a:bodyPr>
          <a:lstStyle/>
          <a:p>
            <a:r>
              <a:rPr lang="ru-RU" sz="2000" dirty="0" smtClean="0"/>
              <a:t>376, 358, 544, 684, 536 школы  провели районные семинары в 2024-25 учебном году. Контент семинаров позволил увидеть и выбранную модель и то, как решались организационные проблемы, продемонстрировал формирующийся индивидуальный стиль   реализуемых практик работы с ПППК.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1450" y="1245870"/>
            <a:ext cx="11864340" cy="5337809"/>
          </a:xfrm>
        </p:spPr>
        <p:txBody>
          <a:bodyPr>
            <a:noAutofit/>
          </a:bodyPr>
          <a:lstStyle/>
          <a:p>
            <a:pPr algn="just"/>
            <a:r>
              <a:rPr lang="ru-RU" sz="1600" dirty="0" smtClean="0"/>
              <a:t>Описанные </a:t>
            </a:r>
            <a:r>
              <a:rPr lang="ru-RU" sz="1600" dirty="0"/>
              <a:t>модели организации профильных психолого-педагогических классов позволяют </a:t>
            </a:r>
            <a:r>
              <a:rPr lang="ru-RU" sz="1600" dirty="0" smtClean="0"/>
              <a:t> ответить на вопросы, </a:t>
            </a:r>
            <a:r>
              <a:rPr lang="ru-RU" sz="1600" dirty="0"/>
              <a:t>в каком формате будет работать класс, а также сформулировать ключевые условия, влияющие на эффективность педагогического процесса в них. Причем результативность таких классов определяется не только формой организации, но еще и содержательным аспектом, а также тем, как осуществляется комплектация </a:t>
            </a:r>
            <a:r>
              <a:rPr lang="ru-RU" sz="1600" dirty="0" smtClean="0"/>
              <a:t>класса.</a:t>
            </a:r>
          </a:p>
          <a:p>
            <a:pPr algn="just"/>
            <a:r>
              <a:rPr lang="ru-RU" sz="1600" dirty="0" smtClean="0"/>
              <a:t>С </a:t>
            </a:r>
            <a:r>
              <a:rPr lang="ru-RU" sz="1600" dirty="0"/>
              <a:t>комплектацией психолого-педагогического </a:t>
            </a:r>
            <a:r>
              <a:rPr lang="ru-RU" sz="1600" dirty="0" smtClean="0"/>
              <a:t>класса, </a:t>
            </a:r>
            <a:r>
              <a:rPr lang="ru-RU" sz="1600" dirty="0"/>
              <a:t>в первую </a:t>
            </a:r>
            <a:r>
              <a:rPr lang="ru-RU" sz="1600" dirty="0" smtClean="0"/>
              <a:t>очередь, связано наличие нормативно-правовой документации, которая в целом разработана и предложена Министерством просвещения, но принятие Положения </a:t>
            </a:r>
            <a:r>
              <a:rPr lang="ru-RU" sz="1600" dirty="0"/>
              <a:t>об организации психолого-педагогических классов на уровне региона, а также конкретной образовательной </a:t>
            </a:r>
            <a:r>
              <a:rPr lang="ru-RU" sz="1600" dirty="0" smtClean="0"/>
              <a:t>организацией позволит проводить </a:t>
            </a:r>
            <a:r>
              <a:rPr lang="ru-RU" sz="1600" dirty="0"/>
              <a:t>качественную и комплексную диагностическую работу по выявлению ребят, способных и заинтересованных в педагогической </a:t>
            </a:r>
            <a:r>
              <a:rPr lang="ru-RU" sz="1600" dirty="0" smtClean="0"/>
              <a:t>деятельности.</a:t>
            </a:r>
          </a:p>
          <a:p>
            <a:pPr algn="just"/>
            <a:r>
              <a:rPr lang="ru-RU" sz="1600" dirty="0" smtClean="0"/>
              <a:t>У </a:t>
            </a:r>
            <a:r>
              <a:rPr lang="ru-RU" sz="1600" dirty="0"/>
              <a:t>разработчиков основных образовательных программ среднего общего образования возникают трудности на этапе проектирования ООП в части включенности профильных классов психолого-педагогической направленности в целевой и содержательный разделы программы, что впоследствии находит отражение в учебном </a:t>
            </a:r>
            <a:r>
              <a:rPr lang="ru-RU" sz="1600" dirty="0" smtClean="0"/>
              <a:t>плане.  Согласно  ФГОС СОО, </a:t>
            </a:r>
            <a:r>
              <a:rPr lang="ru-RU" sz="1600" dirty="0"/>
              <a:t>соотношение обязательной части и части, формируемой, участниками образовательных отношений равно 60% на 40% соответственно. </a:t>
            </a:r>
            <a:r>
              <a:rPr lang="ru-RU" sz="1600" dirty="0" smtClean="0"/>
              <a:t> Причем </a:t>
            </a:r>
            <a:r>
              <a:rPr lang="ru-RU" sz="1600" dirty="0"/>
              <a:t>некоторые школы включают психолого-педагогические дисциплины в обязательную часть учебного </a:t>
            </a:r>
            <a:r>
              <a:rPr lang="ru-RU" sz="1600" dirty="0" smtClean="0"/>
              <a:t>плана. В этом учебном году у нас нет таких учебных планов.  У нас реализуется модель ООП, в которой </a:t>
            </a:r>
            <a:r>
              <a:rPr lang="ru-RU" sz="1600" dirty="0"/>
              <a:t>относят предметы «Основы педагогики» и «Методика воспитательной работы» к части, формируемой участниками образовательных отношений, что реализуется через внеурочную </a:t>
            </a:r>
            <a:r>
              <a:rPr lang="ru-RU" sz="1600" dirty="0" smtClean="0"/>
              <a:t>деятельность. Также на </a:t>
            </a:r>
            <a:r>
              <a:rPr lang="ru-RU" sz="1600" dirty="0"/>
              <a:t>сегодня остается еще не разрешенной проблема увеличения практической составляющей в рамках </a:t>
            </a:r>
            <a:r>
              <a:rPr lang="ru-RU" sz="1600" dirty="0" err="1"/>
              <a:t>допрофессиональной</a:t>
            </a:r>
            <a:r>
              <a:rPr lang="ru-RU" sz="1600" dirty="0"/>
              <a:t> подготовки </a:t>
            </a:r>
            <a:r>
              <a:rPr lang="ru-RU" sz="1600" dirty="0" smtClean="0"/>
              <a:t> ПППК.</a:t>
            </a:r>
          </a:p>
          <a:p>
            <a:pPr algn="just"/>
            <a:r>
              <a:rPr lang="ru-RU" sz="1600" u="sng" dirty="0" smtClean="0"/>
              <a:t>Выводы и предложения В</a:t>
            </a:r>
            <a:r>
              <a:rPr lang="ru-RU" sz="1600" dirty="0" smtClean="0"/>
              <a:t> </a:t>
            </a:r>
            <a:r>
              <a:rPr lang="ru-RU" sz="1600" dirty="0"/>
              <a:t>качестве перспективных направлений, позволяющих преодолеть и решить существующие проблемы профильных классов, следует назвать: усовершенствование нормативно-правовой базы, в том числе примерных типовых положений, как на федеральном, так и на уровне школы; организация сетевой формы взаимодействия с использованием цифровых образовательных платформ и технологий; развитие инновационных форм </a:t>
            </a:r>
            <a:r>
              <a:rPr lang="ru-RU" sz="1600" dirty="0" err="1"/>
              <a:t>допрофессиональной</a:t>
            </a:r>
            <a:r>
              <a:rPr lang="ru-RU" sz="1600" dirty="0"/>
              <a:t> психолого-педагогической подготовки </a:t>
            </a:r>
            <a:r>
              <a:rPr lang="ru-RU" sz="1600" dirty="0" smtClean="0"/>
              <a:t>школьников.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2007341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11285" y="398834"/>
            <a:ext cx="10758791" cy="5145931"/>
          </a:xfrm>
        </p:spPr>
        <p:txBody>
          <a:bodyPr>
            <a:noAutofit/>
          </a:bodyPr>
          <a:lstStyle/>
          <a:p>
            <a:pPr algn="l"/>
            <a:r>
              <a:rPr lang="ru-RU" sz="2800" b="1" dirty="0"/>
              <a:t>Цели, задачи, ожидаемые результаты создания и функционирования психолого-педагогических классов </a:t>
            </a:r>
            <a:br>
              <a:rPr lang="ru-RU" sz="2800" b="1" dirty="0"/>
            </a:br>
            <a:r>
              <a:rPr lang="ru-RU" sz="2800" dirty="0"/>
              <a:t>• выявление педагогически одаренных школьников и формирование у них готовности к профессионально-личностному самоопределению; • интеграция педагогически одаренных школьников в профессиональное сообщество на этапе обучения в школе. </a:t>
            </a:r>
            <a:br>
              <a:rPr lang="ru-RU" sz="2800" dirty="0"/>
            </a:br>
            <a:r>
              <a:rPr lang="ru-RU" sz="2800" b="1" dirty="0"/>
              <a:t> Образовательные задачи: 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>• формирование у школьников представлений о </a:t>
            </a:r>
            <a:r>
              <a:rPr lang="ru-RU" sz="2800" dirty="0" err="1"/>
              <a:t>человекоцентрированной</a:t>
            </a:r>
            <a:r>
              <a:rPr lang="ru-RU" sz="2800" dirty="0"/>
              <a:t> профессиональной деятельности; </a:t>
            </a:r>
            <a:br>
              <a:rPr lang="ru-RU" sz="2800" dirty="0"/>
            </a:br>
            <a:r>
              <a:rPr lang="ru-RU" sz="2800" dirty="0"/>
              <a:t>• предоставление возможностей для получения опыта психолого-педагогической и социально-педагогической деятельности (профессиональные пробы); </a:t>
            </a:r>
            <a:br>
              <a:rPr lang="ru-RU" sz="2800" dirty="0"/>
            </a:br>
            <a:r>
              <a:rPr lang="ru-RU" sz="2800" dirty="0"/>
              <a:t>• развитие у школьников навыков XXI века (в том числе склонностей и способностей к психолого-педагогической деятельности)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15957" y="5735636"/>
            <a:ext cx="9854119" cy="723529"/>
          </a:xfrm>
        </p:spPr>
        <p:txBody>
          <a:bodyPr/>
          <a:lstStyle/>
          <a:p>
            <a:r>
              <a:rPr lang="ru-RU" dirty="0">
                <a:solidFill>
                  <a:srgbClr val="C00000"/>
                </a:solidFill>
              </a:rPr>
              <a:t>КОНЦЕПЦИЯ профильных психолого-педагогических классов, 2021 г.</a:t>
            </a:r>
          </a:p>
        </p:txBody>
      </p:sp>
    </p:spTree>
    <p:extLst>
      <p:ext uri="{BB962C8B-B14F-4D97-AF65-F5344CB8AC3E}">
        <p14:creationId xmlns:p14="http://schemas.microsoft.com/office/powerpoint/2010/main" val="25842373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0D7578-E7FA-4667-B949-E2BADFD5DD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92222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FF0000"/>
                </a:solidFill>
              </a:rPr>
              <a:t>Обучение в психолого-педагогических классах должно формировать у школьников особые компетенции: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04D485A-64BE-C684-9598-06E32B9240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3191" y="865762"/>
            <a:ext cx="11546732" cy="5856051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 использование стратегий и методов эффективного общения;</a:t>
            </a:r>
          </a:p>
          <a:p>
            <a:r>
              <a:rPr lang="ru-RU" dirty="0"/>
              <a:t> эмпатия и социальная наблюдательность; </a:t>
            </a:r>
          </a:p>
          <a:p>
            <a:r>
              <a:rPr lang="ru-RU" dirty="0"/>
              <a:t>самоконтроль, рефлексия; </a:t>
            </a:r>
          </a:p>
          <a:p>
            <a:r>
              <a:rPr lang="ru-RU" dirty="0"/>
              <a:t>навыки поддержки, убеждения и осуществления влияния; </a:t>
            </a:r>
          </a:p>
          <a:p>
            <a:r>
              <a:rPr lang="ru-RU" dirty="0"/>
              <a:t>навыки самопрезентации и презентации собственного продукта; </a:t>
            </a:r>
          </a:p>
          <a:p>
            <a:r>
              <a:rPr lang="ru-RU" dirty="0"/>
              <a:t>навыки социального проектирования; </a:t>
            </a:r>
          </a:p>
          <a:p>
            <a:r>
              <a:rPr lang="ru-RU" dirty="0"/>
              <a:t>навыки работы в группе и с группой и др.</a:t>
            </a:r>
          </a:p>
          <a:p>
            <a:r>
              <a:rPr lang="ru-RU" dirty="0"/>
              <a:t> Обучение в профильных психолого-педагогических классах помимо так называемых </a:t>
            </a:r>
            <a:r>
              <a:rPr lang="ru-RU" b="1" dirty="0" err="1">
                <a:solidFill>
                  <a:srgbClr val="FF0000"/>
                </a:solidFill>
              </a:rPr>
              <a:t>soft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skills</a:t>
            </a:r>
            <a:r>
              <a:rPr lang="ru-RU" b="1" dirty="0">
                <a:solidFill>
                  <a:srgbClr val="FF0000"/>
                </a:solidFill>
              </a:rPr>
              <a:t> (качества личности) и </a:t>
            </a:r>
            <a:r>
              <a:rPr lang="ru-RU" b="1" dirty="0" err="1">
                <a:solidFill>
                  <a:srgbClr val="FF0000"/>
                </a:solidFill>
              </a:rPr>
              <a:t>hard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skills</a:t>
            </a:r>
            <a:r>
              <a:rPr lang="ru-RU" b="1" dirty="0">
                <a:solidFill>
                  <a:srgbClr val="FF0000"/>
                </a:solidFill>
              </a:rPr>
              <a:t> (профессиональные навыки) </a:t>
            </a:r>
            <a:r>
              <a:rPr lang="ru-RU" dirty="0"/>
              <a:t>помогает формировать еще два типа навыков – </a:t>
            </a:r>
            <a:r>
              <a:rPr lang="ru-RU" b="1" dirty="0" err="1">
                <a:solidFill>
                  <a:srgbClr val="FF0000"/>
                </a:solidFill>
              </a:rPr>
              <a:t>self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skills</a:t>
            </a:r>
            <a:r>
              <a:rPr lang="ru-RU" b="1" dirty="0">
                <a:solidFill>
                  <a:srgbClr val="FF0000"/>
                </a:solidFill>
              </a:rPr>
              <a:t> (навыки «построения себя») и </a:t>
            </a:r>
            <a:r>
              <a:rPr lang="ru-RU" b="1" dirty="0" err="1">
                <a:solidFill>
                  <a:srgbClr val="FF0000"/>
                </a:solidFill>
              </a:rPr>
              <a:t>digital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skills</a:t>
            </a:r>
            <a:r>
              <a:rPr lang="ru-RU" b="1" dirty="0">
                <a:solidFill>
                  <a:srgbClr val="FF0000"/>
                </a:solidFill>
              </a:rPr>
              <a:t> (цифровые навыки)</a:t>
            </a:r>
            <a:r>
              <a:rPr lang="ru-RU" dirty="0"/>
              <a:t>, поэтому в содержание любых видов деятельности и мероприятий целесообразно включать и рефлексивный компонент, и получение опыта использования цифровых инструментов. </a:t>
            </a:r>
          </a:p>
        </p:txBody>
      </p:sp>
    </p:spTree>
    <p:extLst>
      <p:ext uri="{BB962C8B-B14F-4D97-AF65-F5344CB8AC3E}">
        <p14:creationId xmlns:p14="http://schemas.microsoft.com/office/powerpoint/2010/main" val="24014485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2E1415-1991-F9EB-E672-42694239E9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000" y="1410511"/>
            <a:ext cx="5393600" cy="902843"/>
          </a:xfrm>
        </p:spPr>
        <p:txBody>
          <a:bodyPr/>
          <a:lstStyle/>
          <a:p>
            <a:r>
              <a:rPr lang="ru-RU" sz="3733" dirty="0"/>
              <a:t>Сравним  данные нашей выборки                                   </a:t>
            </a:r>
            <a:r>
              <a:rPr lang="ru-RU" sz="3200" dirty="0"/>
              <a:t>(168 участников из школ №№ 1, 358, 376, 524, 536, 544, 684) 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05FDE82-5A5C-D691-71FA-6D4E8EFCD6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3245" y="2645923"/>
            <a:ext cx="7112000" cy="3278221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ru-RU" sz="3200" b="1" dirty="0"/>
              <a:t>Педагогический интерес: 0,37</a:t>
            </a:r>
          </a:p>
          <a:p>
            <a:pPr>
              <a:lnSpc>
                <a:spcPct val="150000"/>
              </a:lnSpc>
            </a:pPr>
            <a:r>
              <a:rPr lang="ru-RU" sz="3200" b="1" dirty="0"/>
              <a:t> Опыт педагогической Де: 0,58</a:t>
            </a:r>
          </a:p>
          <a:p>
            <a:pPr>
              <a:lnSpc>
                <a:spcPct val="150000"/>
              </a:lnSpc>
            </a:pPr>
            <a:r>
              <a:rPr lang="ru-RU" sz="3200" b="1" dirty="0"/>
              <a:t>Педагогические  способности: 0, 64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A57D41E-9C3C-5B1C-022A-062EDA68A87B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6955693" y="2554545"/>
            <a:ext cx="5236308" cy="3729523"/>
          </a:xfrm>
        </p:spPr>
        <p:txBody>
          <a:bodyPr/>
          <a:lstStyle/>
          <a:p>
            <a:pPr marL="152396" indent="0">
              <a:buNone/>
            </a:pPr>
            <a:r>
              <a:rPr lang="ru-RU" sz="3200" b="1" dirty="0"/>
              <a:t>Показатели по методике:</a:t>
            </a:r>
            <a:br>
              <a:rPr lang="ru-RU" sz="3200" b="1" dirty="0"/>
            </a:br>
            <a:r>
              <a:rPr lang="ru-RU" sz="3200" b="1" dirty="0"/>
              <a:t>0 – 0,33 – низкий </a:t>
            </a:r>
            <a:r>
              <a:rPr lang="ru-RU" sz="3200" dirty="0"/>
              <a:t>уровень сформированности проверяемого качества,</a:t>
            </a:r>
            <a:br>
              <a:rPr lang="ru-RU" sz="3200" dirty="0"/>
            </a:br>
            <a:r>
              <a:rPr lang="ru-RU" sz="3200" b="1" dirty="0"/>
              <a:t>0,34 – 0,66 - средний,</a:t>
            </a:r>
            <a:br>
              <a:rPr lang="ru-RU" sz="3200" b="1" dirty="0"/>
            </a:br>
            <a:r>
              <a:rPr lang="ru-RU" sz="3200" b="1" dirty="0"/>
              <a:t>0,67 – 100 – высокий.</a:t>
            </a:r>
          </a:p>
          <a:p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9433C25-3620-ACD5-2854-616E6BEAFF85}"/>
              </a:ext>
            </a:extLst>
          </p:cNvPr>
          <p:cNvSpPr txBox="1"/>
          <p:nvPr/>
        </p:nvSpPr>
        <p:spPr>
          <a:xfrm>
            <a:off x="6095999" y="0"/>
            <a:ext cx="5810656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«Результаты исследования склонностей обучающихся в  ПППК (группах) школ Московского района к педагогической деятельности».</a:t>
            </a:r>
            <a:endParaRPr lang="ru-RU" sz="3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10387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BB333BE8-3AA9-88C3-8003-1F9D613B594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90861616"/>
              </p:ext>
            </p:extLst>
          </p:nvPr>
        </p:nvGraphicFramePr>
        <p:xfrm>
          <a:off x="1" y="1"/>
          <a:ext cx="12191999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779290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42621B-7249-5C56-1D94-E6E776F166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000" y="281354"/>
            <a:ext cx="5393600" cy="1344247"/>
          </a:xfrm>
        </p:spPr>
        <p:txBody>
          <a:bodyPr/>
          <a:lstStyle/>
          <a:p>
            <a:r>
              <a:rPr lang="ru-RU" dirty="0"/>
              <a:t>  </a:t>
            </a:r>
            <a:r>
              <a:rPr lang="ru-RU" sz="2800" dirty="0"/>
              <a:t>Педагогический интерес:</a:t>
            </a:r>
            <a:br>
              <a:rPr lang="ru-RU" sz="2800" dirty="0"/>
            </a:br>
            <a:r>
              <a:rPr lang="ru-RU" sz="2667" dirty="0"/>
              <a:t>минимальные выборы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136EE07-D080-1D8F-F40C-CDCCEF0DF3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4204" y="2125786"/>
            <a:ext cx="5183396" cy="4314092"/>
          </a:xfrm>
        </p:spPr>
        <p:txBody>
          <a:bodyPr/>
          <a:lstStyle/>
          <a:p>
            <a:pPr algn="just"/>
            <a:r>
              <a:rPr lang="ru-RU" sz="2667" dirty="0">
                <a:latin typeface="Arial" panose="020B0604020202020204" pitchFamily="34" charset="0"/>
              </a:rPr>
              <a:t>Читаете ли вы литературу о школе, учителе, педагогике? -46</a:t>
            </a:r>
          </a:p>
          <a:p>
            <a:pPr algn="just"/>
            <a:r>
              <a:rPr lang="ru-RU" sz="2667" dirty="0">
                <a:latin typeface="Arial" panose="020B0604020202020204" pitchFamily="34" charset="0"/>
              </a:rPr>
              <a:t>Правда ли, что вы давно избрали  ПППК ? - 41</a:t>
            </a:r>
          </a:p>
          <a:p>
            <a:pPr algn="just"/>
            <a:r>
              <a:rPr lang="ru-RU" sz="2667" dirty="0">
                <a:latin typeface="Arial" panose="020B0604020202020204" pitchFamily="34" charset="0"/>
              </a:rPr>
              <a:t>Повлияли ли статьи в педагогических журналах, газетах на выбор вами</a:t>
            </a:r>
            <a:r>
              <a:rPr lang="ru-RU" sz="2667" dirty="0"/>
              <a:t/>
            </a:r>
            <a:br>
              <a:rPr lang="ru-RU" sz="2667" dirty="0"/>
            </a:br>
            <a:r>
              <a:rPr lang="ru-RU" sz="2667" dirty="0"/>
              <a:t> ПППК</a:t>
            </a:r>
            <a:r>
              <a:rPr lang="ru-RU" sz="2667" dirty="0">
                <a:latin typeface="Arial" panose="020B0604020202020204" pitchFamily="34" charset="0"/>
              </a:rPr>
              <a:t>? -31</a:t>
            </a:r>
            <a:endParaRPr lang="ru-RU" sz="2667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8E67664-12D8-76A4-BBB1-029980C43A16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6096001" y="281355"/>
            <a:ext cx="6096000" cy="6893168"/>
          </a:xfrm>
        </p:spPr>
        <p:txBody>
          <a:bodyPr/>
          <a:lstStyle/>
          <a:p>
            <a:pPr marL="152396" indent="0">
              <a:buNone/>
            </a:pPr>
            <a:r>
              <a:rPr lang="ru-RU" dirty="0"/>
              <a:t>Максимальное количество выборов</a:t>
            </a:r>
            <a:r>
              <a:rPr lang="ru-RU" dirty="0" smtClean="0"/>
              <a:t>:</a:t>
            </a:r>
          </a:p>
          <a:p>
            <a:pPr marL="152396" indent="0">
              <a:buNone/>
            </a:pPr>
            <a:endParaRPr lang="ru-RU" dirty="0"/>
          </a:p>
          <a:p>
            <a:r>
              <a:rPr lang="ru-RU" dirty="0"/>
              <a:t>Планировали ли вы ранее учебу в других (непедагогических)   профильных классах? 92</a:t>
            </a:r>
          </a:p>
          <a:p>
            <a:r>
              <a:rPr lang="ru-RU" dirty="0" smtClean="0"/>
              <a:t>Имеются </a:t>
            </a:r>
            <a:r>
              <a:rPr lang="ru-RU" dirty="0"/>
              <a:t>ли у </a:t>
            </a:r>
            <a:r>
              <a:rPr lang="ru-RU" dirty="0" err="1"/>
              <a:t>Л.Н.Толстого</a:t>
            </a:r>
            <a:r>
              <a:rPr lang="ru-RU" dirty="0"/>
              <a:t> труды по педагогике? 143</a:t>
            </a:r>
          </a:p>
          <a:p>
            <a:r>
              <a:rPr lang="ru-RU" dirty="0"/>
              <a:t>Приходилось ли вам посещать лекции, смотреть телепередачи, фильмы по вопросам обучения по собственной </a:t>
            </a:r>
            <a:r>
              <a:rPr lang="ru-RU" dirty="0" smtClean="0"/>
              <a:t>инициативе?100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631838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49EFF4-7C4D-CB2C-48D8-43750450D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0162" y="365125"/>
            <a:ext cx="9573638" cy="2276475"/>
          </a:xfrm>
        </p:spPr>
        <p:txBody>
          <a:bodyPr>
            <a:normAutofit fontScale="90000"/>
          </a:bodyPr>
          <a:lstStyle/>
          <a:p>
            <a:r>
              <a:rPr lang="ru-RU" sz="2800" b="0" i="0" dirty="0">
                <a:solidFill>
                  <a:srgbClr val="FF0000"/>
                </a:solidFill>
                <a:effectLst/>
                <a:latin typeface="Helvetica Neue"/>
              </a:rPr>
              <a:t>Анализ мониторинга вовлеченности в деятельность психолого-педагогических классов школ Московского района</a:t>
            </a:r>
            <a:br>
              <a:rPr lang="ru-RU" sz="2800" b="0" i="0" dirty="0">
                <a:solidFill>
                  <a:srgbClr val="FF0000"/>
                </a:solidFill>
                <a:effectLst/>
                <a:latin typeface="Helvetica Neue"/>
              </a:rPr>
            </a:br>
            <a:r>
              <a:rPr lang="ru-RU" sz="2800" dirty="0"/>
              <a:t>Участники 8-11 ПППК школ №№1, 358, 376, 524, 536, 543, 544, 684 Московского района Санкт-Петербурга</a:t>
            </a:r>
            <a:br>
              <a:rPr lang="ru-RU" sz="2800" dirty="0"/>
            </a:br>
            <a:r>
              <a:rPr lang="ru-RU" sz="2800" dirty="0"/>
              <a:t>Всего 153 анкеты в январе 2025 г.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F2856E6-6801-4E6C-6DC2-277CCDC86A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075709"/>
            <a:ext cx="10815536" cy="3101254"/>
          </a:xfrm>
        </p:spPr>
        <p:txBody>
          <a:bodyPr>
            <a:normAutofit lnSpcReduction="10000"/>
          </a:bodyPr>
          <a:lstStyle/>
          <a:p>
            <a:r>
              <a:rPr lang="ru-RU" sz="1800" kern="0" dirty="0">
                <a:solidFill>
                  <a:srgbClr val="000000"/>
                </a:solidFill>
                <a:effectLst/>
                <a:latin typeface="Geometria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kern="0" dirty="0">
                <a:solidFill>
                  <a:srgbClr val="000000"/>
                </a:solidFill>
                <a:effectLst/>
                <a:latin typeface="Geometria"/>
                <a:ea typeface="Times New Roman" panose="02020603050405020304" pitchFamily="18" charset="0"/>
                <a:cs typeface="Arial" panose="020B0604020202020204" pitchFamily="34" charset="0"/>
              </a:rPr>
              <a:t>Разработка диагностики  сделана на основании методики </a:t>
            </a:r>
            <a:r>
              <a:rPr lang="ru-RU" kern="0" dirty="0" err="1">
                <a:solidFill>
                  <a:srgbClr val="000000"/>
                </a:solidFill>
                <a:effectLst/>
                <a:latin typeface="Geometria"/>
                <a:ea typeface="Times New Roman" panose="02020603050405020304" pitchFamily="18" charset="0"/>
                <a:cs typeface="Arial" panose="020B0604020202020204" pitchFamily="34" charset="0"/>
              </a:rPr>
              <a:t>У.Шауфели</a:t>
            </a:r>
            <a:r>
              <a:rPr lang="ru-RU" kern="0" dirty="0">
                <a:solidFill>
                  <a:srgbClr val="000000"/>
                </a:solidFill>
                <a:effectLst/>
                <a:latin typeface="Geometria"/>
                <a:ea typeface="Times New Roman" panose="02020603050405020304" pitchFamily="18" charset="0"/>
                <a:cs typeface="Arial" panose="020B0604020202020204" pitchFamily="34" charset="0"/>
              </a:rPr>
              <a:t> и </a:t>
            </a:r>
            <a:r>
              <a:rPr lang="ru-RU" kern="0" dirty="0" err="1">
                <a:solidFill>
                  <a:srgbClr val="000000"/>
                </a:solidFill>
                <a:effectLst/>
                <a:latin typeface="Geometria"/>
                <a:ea typeface="Times New Roman" panose="02020603050405020304" pitchFamily="18" charset="0"/>
                <a:cs typeface="Arial" panose="020B0604020202020204" pitchFamily="34" charset="0"/>
              </a:rPr>
              <a:t>А.Бэккера</a:t>
            </a:r>
            <a:r>
              <a:rPr lang="ru-RU" kern="0" dirty="0">
                <a:solidFill>
                  <a:srgbClr val="000000"/>
                </a:solidFill>
                <a:effectLst/>
                <a:latin typeface="Geometria"/>
                <a:ea typeface="Times New Roman" panose="02020603050405020304" pitchFamily="18" charset="0"/>
                <a:cs typeface="Arial" panose="020B0604020202020204" pitchFamily="34" charset="0"/>
              </a:rPr>
              <a:t> (UWES) – </a:t>
            </a:r>
            <a:r>
              <a:rPr lang="ru-RU" kern="0" dirty="0" err="1">
                <a:solidFill>
                  <a:srgbClr val="000000"/>
                </a:solidFill>
                <a:effectLst/>
                <a:latin typeface="Geometria"/>
                <a:ea typeface="Times New Roman" panose="02020603050405020304" pitchFamily="18" charset="0"/>
                <a:cs typeface="Arial" panose="020B0604020202020204" pitchFamily="34" charset="0"/>
              </a:rPr>
              <a:t>Утрехтская</a:t>
            </a:r>
            <a:r>
              <a:rPr lang="ru-RU" kern="0" dirty="0">
                <a:solidFill>
                  <a:srgbClr val="000000"/>
                </a:solidFill>
                <a:effectLst/>
                <a:latin typeface="Geometria"/>
                <a:ea typeface="Times New Roman" panose="02020603050405020304" pitchFamily="18" charset="0"/>
                <a:cs typeface="Arial" panose="020B0604020202020204" pitchFamily="34" charset="0"/>
              </a:rPr>
              <a:t> шкала </a:t>
            </a:r>
            <a:r>
              <a:rPr lang="ru-RU" b="1" kern="0" dirty="0">
                <a:solidFill>
                  <a:srgbClr val="FF0000"/>
                </a:solidFill>
                <a:effectLst/>
                <a:latin typeface="Geometria"/>
                <a:ea typeface="Times New Roman" panose="02020603050405020304" pitchFamily="18" charset="0"/>
                <a:cs typeface="Arial" panose="020B0604020202020204" pitchFamily="34" charset="0"/>
              </a:rPr>
              <a:t>вовлеченности</a:t>
            </a:r>
            <a:r>
              <a:rPr lang="ru-RU" kern="0" dirty="0">
                <a:solidFill>
                  <a:srgbClr val="000000"/>
                </a:solidFill>
                <a:effectLst/>
                <a:latin typeface="Geometria"/>
                <a:ea typeface="Times New Roman" panose="02020603050405020304" pitchFamily="18" charset="0"/>
                <a:cs typeface="Arial" panose="020B0604020202020204" pitchFamily="34" charset="0"/>
              </a:rPr>
              <a:t>  фокусируется на трех компонентах: энергичность, энтузиазм, поглощенность деятельностью.</a:t>
            </a:r>
          </a:p>
          <a:p>
            <a:r>
              <a:rPr lang="ru-RU" kern="0" dirty="0">
                <a:solidFill>
                  <a:srgbClr val="000000"/>
                </a:solidFill>
                <a:latin typeface="Geometria"/>
                <a:ea typeface="Times New Roman" panose="02020603050405020304" pitchFamily="18" charset="0"/>
                <a:cs typeface="Arial" panose="020B0604020202020204" pitchFamily="34" charset="0"/>
              </a:rPr>
              <a:t>  В контенте  выделены показатели   </a:t>
            </a:r>
            <a:r>
              <a:rPr lang="ru-RU" b="1" kern="0" dirty="0">
                <a:solidFill>
                  <a:srgbClr val="FF0000"/>
                </a:solidFill>
                <a:latin typeface="Geometria"/>
                <a:ea typeface="Times New Roman" panose="02020603050405020304" pitchFamily="18" charset="0"/>
                <a:cs typeface="Arial" panose="020B0604020202020204" pitchFamily="34" charset="0"/>
              </a:rPr>
              <a:t>удовлетворенности</a:t>
            </a:r>
            <a:r>
              <a:rPr lang="ru-RU" kern="0" dirty="0">
                <a:solidFill>
                  <a:srgbClr val="000000"/>
                </a:solidFill>
                <a:latin typeface="Geometria"/>
                <a:ea typeface="Times New Roman" panose="02020603050405020304" pitchFamily="18" charset="0"/>
                <a:cs typeface="Arial" panose="020B0604020202020204" pitchFamily="34" charset="0"/>
              </a:rPr>
              <a:t> деятельностью и </a:t>
            </a:r>
            <a:r>
              <a:rPr lang="ru-RU" b="1" kern="0" dirty="0">
                <a:solidFill>
                  <a:srgbClr val="FF0000"/>
                </a:solidFill>
                <a:latin typeface="Geometria"/>
                <a:ea typeface="Times New Roman" panose="02020603050405020304" pitchFamily="18" charset="0"/>
                <a:cs typeface="Arial" panose="020B0604020202020204" pitchFamily="34" charset="0"/>
              </a:rPr>
              <a:t>лояльности</a:t>
            </a:r>
            <a:r>
              <a:rPr lang="ru-RU" kern="0" dirty="0">
                <a:solidFill>
                  <a:srgbClr val="000000"/>
                </a:solidFill>
                <a:latin typeface="Geometria"/>
                <a:ea typeface="Times New Roman" panose="02020603050405020304" pitchFamily="18" charset="0"/>
                <a:cs typeface="Arial" panose="020B0604020202020204" pitchFamily="34" charset="0"/>
              </a:rPr>
              <a:t> к организации, к которой эта деятельность существует.</a:t>
            </a:r>
            <a:r>
              <a:rPr lang="ru-RU" kern="0" dirty="0">
                <a:solidFill>
                  <a:srgbClr val="000000"/>
                </a:solidFill>
                <a:effectLst/>
                <a:latin typeface="Geometria"/>
                <a:ea typeface="Times New Roman" panose="02020603050405020304" pitchFamily="18" charset="0"/>
                <a:cs typeface="Arial" panose="020B0604020202020204" pitchFamily="34" charset="0"/>
              </a:rPr>
              <a:t/>
            </a:r>
            <a:br>
              <a:rPr lang="ru-RU" kern="0" dirty="0">
                <a:solidFill>
                  <a:srgbClr val="000000"/>
                </a:solidFill>
                <a:effectLst/>
                <a:latin typeface="Geometria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ru-RU" kern="0" dirty="0">
                <a:solidFill>
                  <a:srgbClr val="000000"/>
                </a:solidFill>
                <a:effectLst/>
                <a:latin typeface="Geometria"/>
                <a:ea typeface="Times New Roman" panose="02020603050405020304" pitchFamily="18" charset="0"/>
                <a:cs typeface="Arial" panose="020B0604020202020204" pitchFamily="34" charset="0"/>
              </a:rPr>
              <a:t>Как связаны эти три показатели между собой?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986987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DB4E5C-18DF-1369-DC89-48C83CD95A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Удовлетворенность:4,5,6,8,9,10,11,12,13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44110DE-9C65-6E1C-9727-0FF60D7EEF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Aft>
                <a:spcPts val="800"/>
              </a:spcAft>
              <a:buNone/>
            </a:pPr>
            <a:r>
              <a:rPr lang="ru-RU" sz="3600" kern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 – Абсолютно неверно        139</a:t>
            </a:r>
            <a:endParaRPr lang="ru-RU" sz="3600" kern="1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800"/>
              </a:spcAft>
              <a:buNone/>
            </a:pPr>
            <a:r>
              <a:rPr lang="ru-RU" sz="3600" kern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 – Едва ли это верно            276</a:t>
            </a:r>
            <a:endParaRPr lang="ru-RU" sz="3600" kern="1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800"/>
              </a:spcAft>
              <a:buNone/>
            </a:pPr>
            <a:r>
              <a:rPr lang="ru-RU" sz="3600" kern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 – Скорее всего, верно        771</a:t>
            </a:r>
            <a:endParaRPr lang="ru-RU" sz="3600" kern="1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800"/>
              </a:spcAft>
              <a:buNone/>
            </a:pPr>
            <a:r>
              <a:rPr lang="ru-RU" sz="3600" kern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 – Совершенно верно          936</a:t>
            </a:r>
            <a:endParaRPr lang="ru-RU" sz="3600" kern="1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210437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120231-A302-557F-59FD-F778996CD4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764" y="1"/>
            <a:ext cx="11074400" cy="1320799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FF0000"/>
                </a:solidFill>
              </a:rPr>
              <a:t>Вовлечённость= энергия + энтузиазм + поглощенность деятельностью</a:t>
            </a:r>
            <a:r>
              <a:rPr lang="ru-RU" sz="2800" dirty="0"/>
              <a:t>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89345D2-B980-8EDA-18D2-399BE07B74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9399" y="1108364"/>
            <a:ext cx="11635509" cy="5523345"/>
          </a:xfrm>
        </p:spPr>
        <p:txBody>
          <a:bodyPr>
            <a:normAutofit/>
          </a:bodyPr>
          <a:lstStyle/>
          <a:p>
            <a:r>
              <a:rPr lang="ru-RU" sz="2000" b="1" i="0" dirty="0">
                <a:solidFill>
                  <a:srgbClr val="444444"/>
                </a:solidFill>
                <a:effectLst/>
                <a:latin typeface="Helvetica Neue"/>
              </a:rPr>
              <a:t>2. Моё обучение в психолого-педагогической группе целенаправленно и осмысленно. </a:t>
            </a:r>
            <a:r>
              <a:rPr lang="ru-RU" sz="2000" b="1" i="0" dirty="0">
                <a:solidFill>
                  <a:srgbClr val="FF0000"/>
                </a:solidFill>
                <a:effectLst/>
                <a:latin typeface="Helvetica Neue"/>
              </a:rPr>
              <a:t>+50+90</a:t>
            </a:r>
          </a:p>
          <a:p>
            <a:r>
              <a:rPr lang="ru-RU" sz="2000" b="1" i="0" dirty="0">
                <a:solidFill>
                  <a:srgbClr val="444444"/>
                </a:solidFill>
                <a:effectLst/>
                <a:latin typeface="Helvetica Neue"/>
              </a:rPr>
              <a:t>4. Во время психолого-педагогических практик я испытываю удовлетворение и прилив сил. </a:t>
            </a:r>
            <a:r>
              <a:rPr lang="ru-RU" sz="2000" b="1" i="0" dirty="0">
                <a:solidFill>
                  <a:srgbClr val="FF0000"/>
                </a:solidFill>
                <a:effectLst/>
                <a:latin typeface="Helvetica Neue"/>
              </a:rPr>
              <a:t>+62+70</a:t>
            </a:r>
          </a:p>
          <a:p>
            <a:r>
              <a:rPr lang="ru-RU" sz="2000" b="1" i="0" dirty="0">
                <a:solidFill>
                  <a:srgbClr val="444444"/>
                </a:solidFill>
                <a:effectLst/>
                <a:latin typeface="Helvetica Neue"/>
              </a:rPr>
              <a:t>5. Я полон (полна) энтузиазма в отношении выбранного психолого-педагогического профиля обучения  </a:t>
            </a:r>
            <a:r>
              <a:rPr lang="ru-RU" sz="2000" b="1" i="0" dirty="0">
                <a:solidFill>
                  <a:srgbClr val="FF0000"/>
                </a:solidFill>
                <a:effectLst/>
                <a:latin typeface="Helvetica Neue"/>
              </a:rPr>
              <a:t>+55+74</a:t>
            </a:r>
          </a:p>
          <a:p>
            <a:r>
              <a:rPr lang="ru-RU" sz="2000" b="1" i="0" dirty="0">
                <a:solidFill>
                  <a:srgbClr val="444444"/>
                </a:solidFill>
                <a:effectLst/>
                <a:latin typeface="Helvetica Neue"/>
              </a:rPr>
              <a:t>6. Я радостно отношусь к своему будущему в должности педагога </a:t>
            </a:r>
            <a:r>
              <a:rPr lang="ru-RU" sz="2000" b="1" i="0" dirty="0">
                <a:solidFill>
                  <a:srgbClr val="FF0000"/>
                </a:solidFill>
                <a:effectLst/>
                <a:latin typeface="Helvetica Neue"/>
              </a:rPr>
              <a:t>-25+40   +55+32</a:t>
            </a:r>
          </a:p>
          <a:p>
            <a:r>
              <a:rPr lang="ru-RU" sz="2000" b="1" i="0" dirty="0">
                <a:solidFill>
                  <a:srgbClr val="444444"/>
                </a:solidFill>
                <a:effectLst/>
                <a:latin typeface="Helvetica Neue"/>
              </a:rPr>
              <a:t>7. Меня поддерживает надежда, что навыки, полученные в психолого-педагогической группе пригодятся при любом профессиональном выборе </a:t>
            </a:r>
            <a:r>
              <a:rPr lang="ru-RU" sz="2000" b="1" i="0" dirty="0">
                <a:solidFill>
                  <a:srgbClr val="FF0000"/>
                </a:solidFill>
                <a:effectLst/>
                <a:latin typeface="Helvetica Neue"/>
              </a:rPr>
              <a:t>+55+74</a:t>
            </a:r>
          </a:p>
          <a:p>
            <a:r>
              <a:rPr lang="ru-RU" sz="2000" b="1" i="0" dirty="0">
                <a:solidFill>
                  <a:srgbClr val="444444"/>
                </a:solidFill>
                <a:effectLst/>
                <a:latin typeface="Helvetica Neue"/>
              </a:rPr>
              <a:t>8. Я счастлив (а), когда интенсивно осваиваю психолого-педагогические навыки и практики </a:t>
            </a:r>
            <a:r>
              <a:rPr lang="ru-RU" sz="2000" b="1" i="0" dirty="0">
                <a:solidFill>
                  <a:srgbClr val="FF0000"/>
                </a:solidFill>
                <a:effectLst/>
                <a:latin typeface="Helvetica Neue"/>
              </a:rPr>
              <a:t>+50+77</a:t>
            </a:r>
          </a:p>
          <a:p>
            <a:r>
              <a:rPr lang="ru-RU" sz="2000" b="1" i="0" dirty="0">
                <a:solidFill>
                  <a:srgbClr val="444444"/>
                </a:solidFill>
                <a:effectLst/>
                <a:latin typeface="Helvetica Neue"/>
              </a:rPr>
              <a:t>10. Обучение в психолого-педагогической группе ставит передо мной сложные и интересные задачи </a:t>
            </a:r>
            <a:r>
              <a:rPr lang="ru-RU" sz="2000" b="1" i="0" dirty="0">
                <a:solidFill>
                  <a:srgbClr val="FF0000"/>
                </a:solidFill>
                <a:effectLst/>
                <a:latin typeface="Helvetica Neue"/>
              </a:rPr>
              <a:t>+65+62</a:t>
            </a:r>
          </a:p>
          <a:p>
            <a:r>
              <a:rPr lang="ru-RU" sz="2000" b="1" i="0" dirty="0">
                <a:solidFill>
                  <a:srgbClr val="444444"/>
                </a:solidFill>
                <a:effectLst/>
                <a:latin typeface="Helvetica Neue"/>
              </a:rPr>
              <a:t>13. Мне интересно бывать в других школах и учреждениях вместе с одноклассниками психолого-педагогического класса </a:t>
            </a:r>
            <a:r>
              <a:rPr lang="ru-RU" sz="2000" b="1" i="0" dirty="0">
                <a:solidFill>
                  <a:srgbClr val="FF0000"/>
                </a:solidFill>
                <a:effectLst/>
                <a:latin typeface="Helvetica Neue"/>
              </a:rPr>
              <a:t>+44+81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023840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 2007 - 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 2007 - 2010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2007 - 2010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507</TotalTime>
  <Words>1511</Words>
  <Application>Microsoft Office PowerPoint</Application>
  <PresentationFormat>Широкоэкранный</PresentationFormat>
  <Paragraphs>97</Paragraphs>
  <Slides>15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2" baseType="lpstr">
      <vt:lpstr>Arial</vt:lpstr>
      <vt:lpstr>Calibri</vt:lpstr>
      <vt:lpstr>Calibri Light</vt:lpstr>
      <vt:lpstr>Geometria</vt:lpstr>
      <vt:lpstr>Helvetica Neue</vt:lpstr>
      <vt:lpstr>Times New Roman</vt:lpstr>
      <vt:lpstr>Тема Office</vt:lpstr>
      <vt:lpstr>ИМЦ Московского района    Психолого-педагогические классы – первая ступень непрерывного педагогического образования</vt:lpstr>
      <vt:lpstr>Цели, задачи, ожидаемые результаты создания и функционирования психолого-педагогических классов  • выявление педагогически одаренных школьников и формирование у них готовности к профессионально-личностному самоопределению; • интеграция педагогически одаренных школьников в профессиональное сообщество на этапе обучения в школе.   Образовательные задачи:  • формирование у школьников представлений о человекоцентрированной профессиональной деятельности;  • предоставление возможностей для получения опыта психолого-педагогической и социально-педагогической деятельности (профессиональные пробы);  • развитие у школьников навыков XXI века (в том числе склонностей и способностей к психолого-педагогической деятельности)</vt:lpstr>
      <vt:lpstr>Обучение в психолого-педагогических классах должно формировать у школьников особые компетенции:</vt:lpstr>
      <vt:lpstr>Сравним  данные нашей выборки                                   (168 участников из школ №№ 1, 358, 376, 524, 536, 544, 684) </vt:lpstr>
      <vt:lpstr>Презентация PowerPoint</vt:lpstr>
      <vt:lpstr>  Педагогический интерес: минимальные выборы</vt:lpstr>
      <vt:lpstr>Анализ мониторинга вовлеченности в деятельность психолого-педагогических классов школ Московского района Участники 8-11 ПППК школ №№1, 358, 376, 524, 536, 543, 544, 684 Московского района Санкт-Петербурга Всего 153 анкеты в январе 2025 г.</vt:lpstr>
      <vt:lpstr>Удовлетворенность:4,5,6,8,9,10,11,12,13 </vt:lpstr>
      <vt:lpstr>Вовлечённость= энергия + энтузиазм + поглощенность деятельностью.</vt:lpstr>
      <vt:lpstr>Лояльность: 1,3,6,7,9,13,14 </vt:lpstr>
      <vt:lpstr>Удовлетворен, вовлечён, но нелоялен  - этого не может быть!  Удовлетворен, лоялен, но не вовлечён –  Может быть !  Вовлечён, лоялен, но неудовлетворен – Может быть , но недолго!  </vt:lpstr>
      <vt:lpstr> в 2024-25 учебном году 9 школ Московского района открыли ПППК(группы)</vt:lpstr>
      <vt:lpstr> знакомство с университетом и  профориентация</vt:lpstr>
      <vt:lpstr>Сетевая образовательной программа  «Практическое сопровождение классов  психолого-педагогической направленности» </vt:lpstr>
      <vt:lpstr>376, 358, 544, 684, 536 школы  провели районные семинары в 2024-25 учебном году. Контент семинаров позволил увидеть и выбранную модель и то, как решались организационные проблемы, продемонстрировал формирующийся индивидуальный стиль   реализуемых практик работы с ПППК.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Лидия Новожилова</dc:creator>
  <cp:lastModifiedBy>Олефир Людмила Николаевна</cp:lastModifiedBy>
  <cp:revision>33</cp:revision>
  <dcterms:created xsi:type="dcterms:W3CDTF">2024-04-18T08:44:49Z</dcterms:created>
  <dcterms:modified xsi:type="dcterms:W3CDTF">2025-04-23T08:35:11Z</dcterms:modified>
</cp:coreProperties>
</file>