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26"/>
  </p:notesMasterIdLst>
  <p:sldIdLst>
    <p:sldId id="256" r:id="rId2"/>
    <p:sldId id="281" r:id="rId3"/>
    <p:sldId id="257" r:id="rId4"/>
    <p:sldId id="258" r:id="rId5"/>
    <p:sldId id="259" r:id="rId6"/>
    <p:sldId id="261" r:id="rId7"/>
    <p:sldId id="262" r:id="rId8"/>
    <p:sldId id="267" r:id="rId9"/>
    <p:sldId id="268" r:id="rId10"/>
    <p:sldId id="260" r:id="rId11"/>
    <p:sldId id="264" r:id="rId12"/>
    <p:sldId id="265" r:id="rId13"/>
    <p:sldId id="266" r:id="rId14"/>
    <p:sldId id="271" r:id="rId15"/>
    <p:sldId id="263" r:id="rId16"/>
    <p:sldId id="272" r:id="rId17"/>
    <p:sldId id="269" r:id="rId18"/>
    <p:sldId id="274" r:id="rId19"/>
    <p:sldId id="275" r:id="rId20"/>
    <p:sldId id="276" r:id="rId21"/>
    <p:sldId id="277" r:id="rId22"/>
    <p:sldId id="278" r:id="rId23"/>
    <p:sldId id="279" r:id="rId24"/>
    <p:sldId id="280" r:id="rId25"/>
  </p:sldIdLst>
  <p:sldSz cx="12192000" cy="6858000"/>
  <p:notesSz cx="6858000" cy="12192000"/>
  <p:embeddedFontLst>
    <p:embeddedFont>
      <p:font typeface="Calibri" panose="020F0502020204030204" pitchFamily="34" charset="0"/>
      <p:regular r:id="rId27"/>
      <p:bold r:id="rId28"/>
      <p:italic r:id="rId29"/>
      <p:boldItalic r:id="rId30"/>
    </p:embeddedFont>
    <p:embeddedFont>
      <p:font typeface="Calibri Light" panose="020F0302020204030204" pitchFamily="34" charset="0"/>
      <p:regular r:id="rId31"/>
      <p:italic r:id="rId32"/>
    </p:embeddedFont>
    <p:embeddedFont>
      <p:font typeface="Raleway" pitchFamily="2" charset="-52"/>
      <p:regular r:id="rId33"/>
    </p:embeddedFont>
    <p:embeddedFont>
      <p:font typeface="Roboto" panose="02000000000000000000" pitchFamily="2" charset="0"/>
      <p:regular r:id="rId34"/>
    </p:embeddedFont>
    <p:embeddedFont>
      <p:font typeface="Roboto Bold" panose="02000000000000000000" charset="0"/>
      <p:regular r:id="rId35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61" d="100"/>
          <a:sy n="61" d="100"/>
        </p:scale>
        <p:origin x="696" y="4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9" Type="http://schemas.openxmlformats.org/officeDocument/2006/relationships/tableStyles" Target="tableStyles.xml"/><Relationship Id="rId21" Type="http://schemas.openxmlformats.org/officeDocument/2006/relationships/slide" Target="slides/slide20.xml"/><Relationship Id="rId34" Type="http://schemas.openxmlformats.org/officeDocument/2006/relationships/font" Target="fonts/font8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7.fntdata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6.fntdata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2.fntdata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5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1.fntdata"/><Relationship Id="rId30" Type="http://schemas.openxmlformats.org/officeDocument/2006/relationships/font" Target="fonts/font4.fntdata"/><Relationship Id="rId35" Type="http://schemas.openxmlformats.org/officeDocument/2006/relationships/font" Target="fonts/font9.fntdata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524666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923354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master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ECECF3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76875" y="6558991"/>
            <a:ext cx="1071843" cy="256032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sv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jpeg"/><Relationship Id="rId3" Type="http://schemas.openxmlformats.org/officeDocument/2006/relationships/image" Target="../media/image16.jpeg"/><Relationship Id="rId7" Type="http://schemas.openxmlformats.org/officeDocument/2006/relationships/image" Target="../media/image20.sv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18.svg"/><Relationship Id="rId4" Type="http://schemas.openxmlformats.org/officeDocument/2006/relationships/image" Target="../media/image1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619809" y="0"/>
            <a:ext cx="4571886" cy="6858000"/>
          </a:xfrm>
          <a:prstGeom prst="rect">
            <a:avLst/>
          </a:prstGeom>
          <a:solidFill>
            <a:srgbClr val="E1E1EA"/>
          </a:solidFill>
          <a:ln/>
        </p:spPr>
        <p:txBody>
          <a:bodyPr/>
          <a:lstStyle/>
          <a:p>
            <a:endParaRPr lang="ru-RU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14263" y="506909"/>
            <a:ext cx="4382879" cy="584408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661475" y="2098873"/>
            <a:ext cx="6296860" cy="177194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70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Интегратор сетевой программы «Педагоги будущего»</a:t>
            </a:r>
            <a:endParaRPr lang="en-US" sz="3700" dirty="0"/>
          </a:p>
        </p:txBody>
      </p:sp>
      <p:sp>
        <p:nvSpPr>
          <p:cNvPr id="5" name="Text 2"/>
          <p:cNvSpPr/>
          <p:nvPr/>
        </p:nvSpPr>
        <p:spPr>
          <a:xfrm>
            <a:off x="661475" y="4154288"/>
            <a:ext cx="6296860" cy="188252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fontScale="77500" lnSpcReduction="20000"/>
          </a:bodyPr>
          <a:lstStyle/>
          <a:p>
            <a:pPr marL="0" indent="0" algn="ctr">
              <a:lnSpc>
                <a:spcPct val="133000"/>
              </a:lnSpc>
              <a:buNone/>
            </a:pPr>
            <a:r>
              <a:rPr lang="en-US" sz="22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Инновационный управленческий продукт для педагогов и методистов </a:t>
            </a:r>
            <a:r>
              <a:rPr lang="en-US" sz="2200" dirty="0" err="1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образовательной</a:t>
            </a:r>
            <a:r>
              <a:rPr lang="en-US" sz="22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</a:t>
            </a:r>
            <a:r>
              <a:rPr lang="en-US" sz="2200" dirty="0" err="1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сети</a:t>
            </a:r>
            <a:endParaRPr lang="ru-RU" sz="2200" dirty="0">
              <a:solidFill>
                <a:srgbClr val="3C3939"/>
              </a:solidFill>
              <a:latin typeface="Roboto" pitchFamily="34" charset="0"/>
              <a:ea typeface="Roboto" pitchFamily="34" charset="-122"/>
              <a:cs typeface="Roboto" pitchFamily="34" charset="-120"/>
            </a:endParaRPr>
          </a:p>
          <a:p>
            <a:pPr marL="0" indent="0" algn="ctr">
              <a:lnSpc>
                <a:spcPct val="133000"/>
              </a:lnSpc>
              <a:buNone/>
            </a:pPr>
            <a:endParaRPr lang="ru-RU" sz="2200" dirty="0">
              <a:solidFill>
                <a:srgbClr val="3C3939"/>
              </a:solidFill>
              <a:latin typeface="Roboto" pitchFamily="34" charset="0"/>
              <a:ea typeface="Roboto" pitchFamily="34" charset="-122"/>
              <a:cs typeface="Roboto" pitchFamily="34" charset="-120"/>
            </a:endParaRPr>
          </a:p>
          <a:p>
            <a:pPr marL="0" indent="0" algn="ctr">
              <a:lnSpc>
                <a:spcPct val="133000"/>
              </a:lnSpc>
              <a:buNone/>
            </a:pPr>
            <a:r>
              <a:rPr lang="ru-RU" sz="22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ИМЦ Московского района Санкт-Петербурга, методист Олефир Людмила Николаевна </a:t>
            </a:r>
          </a:p>
          <a:p>
            <a:pPr marL="0" indent="0" algn="ctr">
              <a:lnSpc>
                <a:spcPct val="133000"/>
              </a:lnSpc>
              <a:buNone/>
            </a:pPr>
            <a:r>
              <a:rPr lang="ru-RU" sz="22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29.09.2026</a:t>
            </a:r>
          </a:p>
          <a:p>
            <a:pPr marL="0" indent="0" algn="l">
              <a:lnSpc>
                <a:spcPct val="133000"/>
              </a:lnSpc>
              <a:buNone/>
            </a:pPr>
            <a:endParaRPr lang="en-US" sz="14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619809" y="0"/>
            <a:ext cx="4571886" cy="6858000"/>
          </a:xfrm>
          <a:prstGeom prst="rect">
            <a:avLst/>
          </a:prstGeom>
          <a:solidFill>
            <a:srgbClr val="E1E1EA"/>
          </a:solidFill>
          <a:ln/>
        </p:spPr>
        <p:txBody>
          <a:bodyPr/>
          <a:lstStyle/>
          <a:p>
            <a:endParaRPr lang="ru-RU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14263" y="506909"/>
            <a:ext cx="4382879" cy="584408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781235" y="186431"/>
            <a:ext cx="6676008" cy="650733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fontScale="77500" lnSpcReduction="20000"/>
          </a:bodyPr>
          <a:lstStyle/>
          <a:p>
            <a:pPr marL="335915" algn="just">
              <a:spcBef>
                <a:spcPts val="575"/>
              </a:spcBef>
              <a:spcAft>
                <a:spcPts val="0"/>
              </a:spcAft>
            </a:pPr>
            <a:r>
              <a:rPr lang="ru-RU" sz="370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 </a:t>
            </a:r>
            <a:r>
              <a:rPr lang="ru-RU" b="1" dirty="0">
                <a:solidFill>
                  <a:srgbClr val="1B1B27"/>
                </a:solidFill>
                <a:latin typeface="+mj-lt"/>
                <a:ea typeface="Raleway" pitchFamily="34" charset="-122"/>
                <a:cs typeface="Raleway" pitchFamily="34" charset="-120"/>
              </a:rPr>
              <a:t>Рабочая группа для </a:t>
            </a:r>
            <a:r>
              <a:rPr lang="en-US" b="1" dirty="0" err="1">
                <a:solidFill>
                  <a:srgbClr val="1B1B27"/>
                </a:solidFill>
                <a:latin typeface="+mj-lt"/>
                <a:ea typeface="Raleway" pitchFamily="34" charset="-122"/>
                <a:cs typeface="Raleway" pitchFamily="34" charset="-120"/>
              </a:rPr>
              <a:t>Интегратор</a:t>
            </a:r>
            <a:r>
              <a:rPr lang="ru-RU" b="1" dirty="0">
                <a:solidFill>
                  <a:srgbClr val="1B1B27"/>
                </a:solidFill>
                <a:latin typeface="+mj-lt"/>
                <a:ea typeface="Raleway" pitchFamily="34" charset="-122"/>
                <a:cs typeface="Raleway" pitchFamily="34" charset="-120"/>
              </a:rPr>
              <a:t>а</a:t>
            </a:r>
            <a:r>
              <a:rPr lang="en-US" b="1" dirty="0">
                <a:solidFill>
                  <a:srgbClr val="1B1B27"/>
                </a:solidFill>
                <a:latin typeface="+mj-lt"/>
                <a:ea typeface="Raleway" pitchFamily="34" charset="-122"/>
                <a:cs typeface="Raleway" pitchFamily="34" charset="-120"/>
              </a:rPr>
              <a:t> </a:t>
            </a:r>
            <a:r>
              <a:rPr lang="en-US" b="1" dirty="0" err="1">
                <a:solidFill>
                  <a:srgbClr val="1B1B27"/>
                </a:solidFill>
                <a:latin typeface="+mj-lt"/>
                <a:ea typeface="Raleway" pitchFamily="34" charset="-122"/>
                <a:cs typeface="Raleway" pitchFamily="34" charset="-120"/>
              </a:rPr>
              <a:t>сетевой</a:t>
            </a:r>
            <a:r>
              <a:rPr lang="en-US" b="1" dirty="0">
                <a:solidFill>
                  <a:srgbClr val="1B1B27"/>
                </a:solidFill>
                <a:latin typeface="+mj-lt"/>
                <a:ea typeface="Raleway" pitchFamily="34" charset="-122"/>
                <a:cs typeface="Raleway" pitchFamily="34" charset="-120"/>
              </a:rPr>
              <a:t> </a:t>
            </a:r>
            <a:r>
              <a:rPr lang="en-US" b="1" dirty="0" err="1">
                <a:solidFill>
                  <a:srgbClr val="1B1B27"/>
                </a:solidFill>
                <a:latin typeface="+mj-lt"/>
                <a:ea typeface="Raleway" pitchFamily="34" charset="-122"/>
                <a:cs typeface="Raleway" pitchFamily="34" charset="-120"/>
              </a:rPr>
              <a:t>программы</a:t>
            </a:r>
            <a:r>
              <a:rPr lang="en-US" b="1" dirty="0">
                <a:solidFill>
                  <a:srgbClr val="1B1B27"/>
                </a:solidFill>
                <a:latin typeface="+mj-lt"/>
                <a:ea typeface="Raleway" pitchFamily="34" charset="-122"/>
                <a:cs typeface="Raleway" pitchFamily="34" charset="-120"/>
              </a:rPr>
              <a:t> «</a:t>
            </a:r>
            <a:r>
              <a:rPr lang="en-US" b="1" dirty="0" err="1">
                <a:solidFill>
                  <a:srgbClr val="1B1B27"/>
                </a:solidFill>
                <a:latin typeface="+mj-lt"/>
                <a:ea typeface="Raleway" pitchFamily="34" charset="-122"/>
                <a:cs typeface="Raleway" pitchFamily="34" charset="-120"/>
              </a:rPr>
              <a:t>Педагоги</a:t>
            </a:r>
            <a:r>
              <a:rPr lang="en-US" b="1" dirty="0">
                <a:solidFill>
                  <a:srgbClr val="1B1B27"/>
                </a:solidFill>
                <a:latin typeface="+mj-lt"/>
                <a:ea typeface="Raleway" pitchFamily="34" charset="-122"/>
                <a:cs typeface="Raleway" pitchFamily="34" charset="-120"/>
              </a:rPr>
              <a:t> </a:t>
            </a:r>
            <a:r>
              <a:rPr lang="en-US" b="1" dirty="0" err="1">
                <a:solidFill>
                  <a:srgbClr val="1B1B27"/>
                </a:solidFill>
                <a:latin typeface="+mj-lt"/>
                <a:ea typeface="Raleway" pitchFamily="34" charset="-122"/>
                <a:cs typeface="Raleway" pitchFamily="34" charset="-120"/>
              </a:rPr>
              <a:t>будущего</a:t>
            </a:r>
            <a:r>
              <a:rPr lang="en-US" b="1" dirty="0">
                <a:solidFill>
                  <a:srgbClr val="1B1B27"/>
                </a:solidFill>
                <a:latin typeface="+mj-lt"/>
                <a:ea typeface="Raleway" pitchFamily="34" charset="-122"/>
                <a:cs typeface="Raleway" pitchFamily="34" charset="-120"/>
              </a:rPr>
              <a:t>»</a:t>
            </a:r>
            <a:r>
              <a:rPr lang="ru-RU" b="1" spc="-10" dirty="0">
                <a:effectLst/>
                <a:latin typeface="+mj-lt"/>
                <a:ea typeface="Times New Roman" panose="02020603050405020304" pitchFamily="18" charset="0"/>
              </a:rPr>
              <a:t> (разработчики и преподаватели модулей, партнеры, </a:t>
            </a:r>
            <a:br>
              <a:rPr lang="ru-RU" b="1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ru-RU" b="1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члены районного   методического объединения, специалисты ИМЦ):</a:t>
            </a:r>
            <a:endParaRPr lang="ru-RU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>
              <a:spcBef>
                <a:spcPts val="575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sz="18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Варакина Наталья Николаевна, ГБОУ СОШ №706;</a:t>
            </a:r>
            <a:endParaRPr lang="ru-RU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>
              <a:spcBef>
                <a:spcPts val="575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sz="18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Вишневская Виктория Викторовна, ДМТ «Зазеркалье»;</a:t>
            </a:r>
            <a:endParaRPr lang="ru-RU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>
              <a:spcBef>
                <a:spcPts val="575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sz="18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Герасимова Анна Юрьевна, ГБОУ СОШ №544;</a:t>
            </a:r>
            <a:endParaRPr lang="ru-RU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>
              <a:spcBef>
                <a:spcPts val="575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sz="1800" spc="-1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Грозенков</a:t>
            </a:r>
            <a:r>
              <a:rPr lang="ru-RU" sz="18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Максим Андреевич,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ГБОУ СОШ №643;</a:t>
            </a:r>
            <a:endParaRPr lang="ru-RU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>
              <a:spcBef>
                <a:spcPts val="575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sz="18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Данилова Екатерина Сергеевна, ГБОУ СОШ №510;</a:t>
            </a:r>
            <a:endParaRPr lang="ru-RU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>
              <a:spcBef>
                <a:spcPts val="575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sz="18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Захаров Константин Павлович, Политехнический университет Петра Великого;</a:t>
            </a:r>
            <a:endParaRPr lang="ru-RU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>
              <a:spcBef>
                <a:spcPts val="575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sz="1800" spc="-1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Змеева</a:t>
            </a:r>
            <a:r>
              <a:rPr lang="ru-RU" sz="18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Дарья Николаевна, ГБОУ гимназия №524;</a:t>
            </a: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ts val="575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Марова Анна Михайловна</a:t>
            </a:r>
            <a:r>
              <a:rPr kumimoji="0" lang="ru-RU" sz="1800" b="0" i="0" u="none" strike="noStrike" kern="1200" cap="none" spc="-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ГБОУ СОШ №544;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Times New Roman" panose="02020603050405020304" pitchFamily="18" charset="0"/>
              <a:cs typeface="+mn-cs"/>
            </a:endParaRPr>
          </a:p>
          <a:p>
            <a:pPr marL="342900" lvl="0" indent="-342900" algn="just">
              <a:spcBef>
                <a:spcPts val="575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sz="18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Иванова Евгения Евгеньевна, ГБОУ СОШ №643;</a:t>
            </a:r>
            <a:endParaRPr lang="ru-RU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>
              <a:spcBef>
                <a:spcPts val="575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sz="18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Никонова Наталья Сергеевна,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ГБОУ СОШ №643;</a:t>
            </a:r>
            <a:endParaRPr lang="ru-RU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>
              <a:spcBef>
                <a:spcPts val="575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sz="18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Орлова Илона Игоревна, ГБОУ СОШ №1;</a:t>
            </a:r>
            <a:endParaRPr lang="ru-RU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>
              <a:spcBef>
                <a:spcPts val="575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sz="18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Плаксина Мария Вадимовна,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ГБОУ СОШ №706;</a:t>
            </a:r>
            <a:endParaRPr lang="ru-RU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>
              <a:spcBef>
                <a:spcPts val="575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sz="1800" spc="-1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Поденкова</a:t>
            </a:r>
            <a:r>
              <a:rPr lang="ru-RU" sz="18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Полина Игоревна, ГБОУ СОШ №358;</a:t>
            </a:r>
            <a:endParaRPr lang="ru-RU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>
              <a:spcBef>
                <a:spcPts val="575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sz="1800" spc="-1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Подлесская</a:t>
            </a:r>
            <a:r>
              <a:rPr lang="ru-RU" sz="18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Алена Владимировна, ГБОУ СОШ №362;</a:t>
            </a:r>
            <a:endParaRPr lang="ru-RU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>
              <a:spcBef>
                <a:spcPts val="575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sz="1800" spc="-1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Пташникова</a:t>
            </a:r>
            <a:r>
              <a:rPr lang="ru-RU" sz="18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spc="-1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Нталья</a:t>
            </a:r>
            <a:r>
              <a:rPr lang="ru-RU" sz="18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Николаевна, ГБОУ СОШ №376;</a:t>
            </a:r>
            <a:endParaRPr lang="ru-RU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>
              <a:spcBef>
                <a:spcPts val="575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sz="1800" spc="-1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Пузакова</a:t>
            </a:r>
            <a:r>
              <a:rPr lang="ru-RU" sz="18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Оксана Александровна, ГБОУ СОШ №358;</a:t>
            </a:r>
            <a:endParaRPr lang="ru-RU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>
              <a:spcBef>
                <a:spcPts val="575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sz="18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Савина Анастасия, Политехнический университет Петра Великого;</a:t>
            </a:r>
            <a:endParaRPr lang="ru-RU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>
              <a:spcBef>
                <a:spcPts val="575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sz="1800" spc="-1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Сакакол</a:t>
            </a:r>
            <a:r>
              <a:rPr lang="ru-RU" sz="18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Ксения Федоровна, ГБОУ СОШ №536;</a:t>
            </a:r>
            <a:endParaRPr lang="ru-RU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>
              <a:spcBef>
                <a:spcPts val="575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sz="18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Суворов Николай Александрович, ИМЦ Московского района;</a:t>
            </a:r>
            <a:endParaRPr lang="ru-RU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>
              <a:spcBef>
                <a:spcPts val="575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sz="18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Филиппов Евгений Александрович,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ГБОУ СОШ №376;</a:t>
            </a:r>
            <a:endParaRPr lang="ru-RU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>
              <a:spcBef>
                <a:spcPts val="575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sz="18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Четверикова Татьяна Владимировна, ГБОУ СОШ №684;</a:t>
            </a:r>
            <a:endParaRPr lang="ru-RU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>
              <a:spcBef>
                <a:spcPts val="575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sz="18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Шевелева Ирина Викторовна, ГБОУ СОШ №536;</a:t>
            </a:r>
            <a:endParaRPr lang="ru-RU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>
              <a:spcBef>
                <a:spcPts val="575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sz="18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Шляхтина Ирина Вячеславовна,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ГБОУ СОШ №643.</a:t>
            </a:r>
            <a:endParaRPr lang="ru-RU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 algn="l">
              <a:lnSpc>
                <a:spcPct val="104000"/>
              </a:lnSpc>
              <a:buNone/>
            </a:pPr>
            <a:endParaRPr lang="en-US" sz="1200" dirty="0"/>
          </a:p>
        </p:txBody>
      </p:sp>
      <p:sp>
        <p:nvSpPr>
          <p:cNvPr id="5" name="Text 2"/>
          <p:cNvSpPr/>
          <p:nvPr/>
        </p:nvSpPr>
        <p:spPr>
          <a:xfrm>
            <a:off x="661475" y="4154288"/>
            <a:ext cx="6296860" cy="188252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endParaRPr lang="en-US" sz="1450" dirty="0"/>
          </a:p>
        </p:txBody>
      </p:sp>
    </p:spTree>
    <p:extLst>
      <p:ext uri="{BB962C8B-B14F-4D97-AF65-F5344CB8AC3E}">
        <p14:creationId xmlns:p14="http://schemas.microsoft.com/office/powerpoint/2010/main" val="31645782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4571886" cy="6858000"/>
          </a:xfrm>
          <a:prstGeom prst="rect">
            <a:avLst/>
          </a:prstGeom>
          <a:solidFill>
            <a:srgbClr val="E1E1EA"/>
          </a:solidFill>
          <a:ln/>
        </p:spPr>
        <p:txBody>
          <a:bodyPr/>
          <a:lstStyle/>
          <a:p>
            <a:endParaRPr lang="ru-RU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989" y="500955"/>
            <a:ext cx="4391808" cy="585599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5233360" y="527844"/>
            <a:ext cx="6296860" cy="11261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50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Проблема: Ручное администрирование</a:t>
            </a:r>
            <a:endParaRPr lang="en-US" sz="3500" dirty="0"/>
          </a:p>
        </p:txBody>
      </p:sp>
      <p:pic>
        <p:nvPicPr>
          <p:cNvPr id="5" name="Image 1" descr="preencoded.png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233360" y="1911548"/>
            <a:ext cx="6296860" cy="1358404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5540435" y="2117030"/>
            <a:ext cx="5784308" cy="28148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7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Изолированное управление</a:t>
            </a:r>
            <a:endParaRPr lang="en-US" sz="1750" dirty="0"/>
          </a:p>
        </p:txBody>
      </p:sp>
      <p:sp>
        <p:nvSpPr>
          <p:cNvPr id="7" name="Text 3"/>
          <p:cNvSpPr/>
          <p:nvPr/>
        </p:nvSpPr>
        <p:spPr>
          <a:xfrm>
            <a:off x="5540435" y="2501503"/>
            <a:ext cx="5784308" cy="56296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0000"/>
              </a:lnSpc>
              <a:buNone/>
            </a:pPr>
            <a:r>
              <a:rPr lang="en-US" sz="14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Школы и ИМЦ работают в режиме ручного управления без единой точки координации</a:t>
            </a:r>
            <a:endParaRPr lang="en-US" sz="1400" dirty="0"/>
          </a:p>
        </p:txBody>
      </p:sp>
      <p:pic>
        <p:nvPicPr>
          <p:cNvPr id="8" name="Image 2" descr="preencoded.png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233360" y="3441601"/>
            <a:ext cx="6296860" cy="1358404"/>
          </a:xfrm>
          <a:prstGeom prst="rect">
            <a:avLst/>
          </a:prstGeom>
        </p:spPr>
      </p:pic>
      <p:sp>
        <p:nvSpPr>
          <p:cNvPr id="9" name="Text 4"/>
          <p:cNvSpPr/>
          <p:nvPr/>
        </p:nvSpPr>
        <p:spPr>
          <a:xfrm>
            <a:off x="5540435" y="3647083"/>
            <a:ext cx="5784308" cy="28148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7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Барьеры масштабирования</a:t>
            </a:r>
            <a:endParaRPr lang="en-US" sz="1750" dirty="0"/>
          </a:p>
        </p:txBody>
      </p:sp>
      <p:sp>
        <p:nvSpPr>
          <p:cNvPr id="10" name="Text 5"/>
          <p:cNvSpPr/>
          <p:nvPr/>
        </p:nvSpPr>
        <p:spPr>
          <a:xfrm>
            <a:off x="5540435" y="4031555"/>
            <a:ext cx="5784308" cy="56296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0000"/>
              </a:lnSpc>
              <a:buNone/>
            </a:pPr>
            <a:r>
              <a:rPr lang="en-US" sz="14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Сложно расширять взаимодействие между партнёрами по мере роста сети</a:t>
            </a:r>
            <a:endParaRPr lang="en-US" sz="1400" dirty="0"/>
          </a:p>
        </p:txBody>
      </p:sp>
      <p:pic>
        <p:nvPicPr>
          <p:cNvPr id="11" name="Image 3" descr="preencoded.png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233360" y="4971653"/>
            <a:ext cx="6296860" cy="1358404"/>
          </a:xfrm>
          <a:prstGeom prst="rect">
            <a:avLst/>
          </a:prstGeom>
        </p:spPr>
      </p:pic>
      <p:sp>
        <p:nvSpPr>
          <p:cNvPr id="12" name="Text 6"/>
          <p:cNvSpPr/>
          <p:nvPr/>
        </p:nvSpPr>
        <p:spPr>
          <a:xfrm>
            <a:off x="5540435" y="5177135"/>
            <a:ext cx="5784308" cy="28148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7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Нет единого трекинга</a:t>
            </a:r>
            <a:endParaRPr lang="en-US" sz="1750" dirty="0"/>
          </a:p>
        </p:txBody>
      </p:sp>
      <p:sp>
        <p:nvSpPr>
          <p:cNvPr id="13" name="Text 7"/>
          <p:cNvSpPr/>
          <p:nvPr/>
        </p:nvSpPr>
        <p:spPr>
          <a:xfrm>
            <a:off x="5540435" y="5561608"/>
            <a:ext cx="5784308" cy="56296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0000"/>
              </a:lnSpc>
              <a:buNone/>
            </a:pPr>
            <a:r>
              <a:rPr lang="en-US" sz="14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Отсутствует общая система для отслеживания прогресса учеников и педагогов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1475" y="1676797"/>
            <a:ext cx="3504219" cy="3504307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4633201" y="1872655"/>
            <a:ext cx="937594" cy="287139"/>
          </a:xfrm>
          <a:prstGeom prst="roundRect">
            <a:avLst>
              <a:gd name="adj" fmla="val 22118"/>
            </a:avLst>
          </a:prstGeom>
          <a:solidFill>
            <a:srgbClr val="E1E1EA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4" name="Text 1"/>
          <p:cNvSpPr/>
          <p:nvPr/>
        </p:nvSpPr>
        <p:spPr>
          <a:xfrm>
            <a:off x="4746605" y="1929309"/>
            <a:ext cx="1320370" cy="1738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6000"/>
              </a:lnSpc>
              <a:buNone/>
            </a:pPr>
            <a:r>
              <a:rPr lang="en-US" sz="11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РЕШЕНИЕ</a:t>
            </a:r>
            <a:endParaRPr lang="en-US" sz="1150" dirty="0"/>
          </a:p>
        </p:txBody>
      </p:sp>
      <p:sp>
        <p:nvSpPr>
          <p:cNvPr id="5" name="Text 2"/>
          <p:cNvSpPr/>
          <p:nvPr/>
        </p:nvSpPr>
        <p:spPr>
          <a:xfrm>
            <a:off x="4633201" y="2235398"/>
            <a:ext cx="6903269" cy="5906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70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Платформа MOODLE</a:t>
            </a:r>
            <a:endParaRPr lang="en-US" sz="3700" dirty="0"/>
          </a:p>
        </p:txBody>
      </p:sp>
      <p:sp>
        <p:nvSpPr>
          <p:cNvPr id="6" name="Text 3"/>
          <p:cNvSpPr/>
          <p:nvPr/>
        </p:nvSpPr>
        <p:spPr>
          <a:xfrm>
            <a:off x="4633201" y="3015059"/>
            <a:ext cx="6903269" cy="9072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Организационно-методический механизм для сетевого взаимодействия, который переводит управление образованием в масштабируемую цифровую экосистему.</a:t>
            </a:r>
            <a:endParaRPr lang="en-US" sz="1450" dirty="0"/>
          </a:p>
        </p:txBody>
      </p:sp>
      <p:sp>
        <p:nvSpPr>
          <p:cNvPr id="7" name="Text 4"/>
          <p:cNvSpPr/>
          <p:nvPr/>
        </p:nvSpPr>
        <p:spPr>
          <a:xfrm>
            <a:off x="4633201" y="4092377"/>
            <a:ext cx="6903269" cy="103941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294640" indent="-294640" algn="l">
              <a:lnSpc>
                <a:spcPct val="133000"/>
              </a:lnSpc>
              <a:buSzPct val="100000"/>
              <a:buChar char="•"/>
            </a:pPr>
            <a:r>
              <a:rPr lang="en-US" sz="14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Единое хранилище учебных материалов и ресурсов</a:t>
            </a:r>
            <a:endParaRPr lang="en-US" sz="1450" dirty="0"/>
          </a:p>
          <a:p>
            <a:pPr marL="294640" indent="-294640" algn="l">
              <a:lnSpc>
                <a:spcPct val="133000"/>
              </a:lnSpc>
              <a:buSzPct val="100000"/>
              <a:buChar char="•"/>
            </a:pPr>
            <a:r>
              <a:rPr lang="en-US" sz="14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Построение индивидуальных образовательных маршрутов</a:t>
            </a:r>
            <a:endParaRPr lang="en-US" sz="1450" dirty="0"/>
          </a:p>
          <a:p>
            <a:pPr marL="294640" indent="-294640" algn="l">
              <a:lnSpc>
                <a:spcPct val="133000"/>
              </a:lnSpc>
              <a:buSzPct val="100000"/>
              <a:buChar char="•"/>
            </a:pPr>
            <a:r>
              <a:rPr lang="en-US" sz="14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Масштабируемое взаимодействие партнёров сети</a:t>
            </a:r>
            <a:endParaRPr lang="en-US" sz="14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1462088"/>
            <a:ext cx="10868745" cy="5906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70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Ключевая особенность: Ролевая матрица</a:t>
            </a:r>
            <a:endParaRPr lang="en-US" sz="370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1475" y="2430760"/>
            <a:ext cx="3622882" cy="756047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850482" y="3375819"/>
            <a:ext cx="3244868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50" dirty="0" err="1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Ученик</a:t>
            </a:r>
            <a:r>
              <a:rPr lang="ru-RU" sz="18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  ПППК</a:t>
            </a:r>
            <a:endParaRPr lang="en-US" sz="1850" dirty="0"/>
          </a:p>
        </p:txBody>
      </p:sp>
      <p:sp>
        <p:nvSpPr>
          <p:cNvPr id="5" name="Text 2"/>
          <p:cNvSpPr/>
          <p:nvPr/>
        </p:nvSpPr>
        <p:spPr>
          <a:xfrm>
            <a:off x="850482" y="3784501"/>
            <a:ext cx="3244868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Управляет собственной траекторией</a:t>
            </a:r>
            <a:endParaRPr lang="en-US" sz="1450" dirty="0"/>
          </a:p>
        </p:txBody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84357" y="2430760"/>
            <a:ext cx="3622882" cy="756047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4473364" y="3375819"/>
            <a:ext cx="3244868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Педагог-наставник</a:t>
            </a:r>
            <a:endParaRPr lang="en-US" sz="1850" dirty="0"/>
          </a:p>
        </p:txBody>
      </p:sp>
      <p:sp>
        <p:nvSpPr>
          <p:cNvPr id="8" name="Text 4"/>
          <p:cNvSpPr/>
          <p:nvPr/>
        </p:nvSpPr>
        <p:spPr>
          <a:xfrm>
            <a:off x="4473364" y="3784501"/>
            <a:ext cx="3244868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Контролирует прогресс группы</a:t>
            </a:r>
            <a:endParaRPr lang="en-US" sz="1450" dirty="0"/>
          </a:p>
        </p:txBody>
      </p:sp>
      <p:pic>
        <p:nvPicPr>
          <p:cNvPr id="9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07239" y="2430760"/>
            <a:ext cx="3622882" cy="756047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8096246" y="3375819"/>
            <a:ext cx="3244868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Координатор сети</a:t>
            </a:r>
            <a:endParaRPr lang="en-US" sz="1850" dirty="0"/>
          </a:p>
        </p:txBody>
      </p:sp>
      <p:sp>
        <p:nvSpPr>
          <p:cNvPr id="11" name="Text 6"/>
          <p:cNvSpPr/>
          <p:nvPr/>
        </p:nvSpPr>
        <p:spPr>
          <a:xfrm>
            <a:off x="8096246" y="3784501"/>
            <a:ext cx="3244868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Управляет всей экосистемой</a:t>
            </a:r>
            <a:endParaRPr lang="en-US" sz="1450" dirty="0"/>
          </a:p>
        </p:txBody>
      </p:sp>
      <p:sp>
        <p:nvSpPr>
          <p:cNvPr id="12" name="Text 7"/>
          <p:cNvSpPr/>
          <p:nvPr/>
        </p:nvSpPr>
        <p:spPr>
          <a:xfrm>
            <a:off x="661475" y="4790976"/>
            <a:ext cx="10868745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Единая база данных с чётким распределением ответственности обеспечивает каскадное управление от ученика до координатора сети.</a:t>
            </a:r>
            <a:endParaRPr lang="en-US" sz="14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4571886" cy="6858000"/>
          </a:xfrm>
          <a:prstGeom prst="rect">
            <a:avLst/>
          </a:prstGeom>
          <a:solidFill>
            <a:srgbClr val="E1E1EA"/>
          </a:solidFill>
          <a:ln/>
        </p:spPr>
        <p:txBody>
          <a:bodyPr/>
          <a:lstStyle/>
          <a:p>
            <a:endParaRPr lang="ru-RU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454" y="506909"/>
            <a:ext cx="4382879" cy="5844084"/>
          </a:xfrm>
          <a:prstGeom prst="rect">
            <a:avLst/>
          </a:prstGeom>
        </p:spPr>
      </p:pic>
      <p:sp>
        <p:nvSpPr>
          <p:cNvPr id="4" name="Shape 1"/>
          <p:cNvSpPr/>
          <p:nvPr/>
        </p:nvSpPr>
        <p:spPr>
          <a:xfrm>
            <a:off x="5233360" y="865287"/>
            <a:ext cx="1278302" cy="287139"/>
          </a:xfrm>
          <a:prstGeom prst="roundRect">
            <a:avLst>
              <a:gd name="adj" fmla="val 22118"/>
            </a:avLst>
          </a:prstGeom>
          <a:solidFill>
            <a:srgbClr val="E1E1EA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5" name="Text 2"/>
          <p:cNvSpPr/>
          <p:nvPr/>
        </p:nvSpPr>
        <p:spPr>
          <a:xfrm>
            <a:off x="5346765" y="921941"/>
            <a:ext cx="1661079" cy="1738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6000"/>
              </a:lnSpc>
              <a:buNone/>
            </a:pPr>
            <a:r>
              <a:rPr lang="en-US" sz="11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КОМПОНЕНТ 2</a:t>
            </a:r>
            <a:endParaRPr lang="en-US" sz="1150" dirty="0"/>
          </a:p>
        </p:txBody>
      </p:sp>
      <p:sp>
        <p:nvSpPr>
          <p:cNvPr id="6" name="Text 3"/>
          <p:cNvSpPr/>
          <p:nvPr/>
        </p:nvSpPr>
        <p:spPr>
          <a:xfrm>
            <a:off x="5233360" y="1228030"/>
            <a:ext cx="6296860" cy="118129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70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Программа повышения квалификации</a:t>
            </a:r>
            <a:endParaRPr lang="en-US" sz="3700" dirty="0"/>
          </a:p>
        </p:txBody>
      </p:sp>
      <p:sp>
        <p:nvSpPr>
          <p:cNvPr id="7" name="Shape 4"/>
          <p:cNvSpPr/>
          <p:nvPr/>
        </p:nvSpPr>
        <p:spPr>
          <a:xfrm>
            <a:off x="5233360" y="2692797"/>
            <a:ext cx="3053877" cy="1706662"/>
          </a:xfrm>
          <a:prstGeom prst="roundRect">
            <a:avLst>
              <a:gd name="adj" fmla="val 4652"/>
            </a:avLst>
          </a:prstGeom>
          <a:solidFill>
            <a:srgbClr val="E1E1EA"/>
          </a:solidFill>
          <a:ln w="6350">
            <a:solidFill>
              <a:srgbClr val="C7C7D0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8" name="Text 5"/>
          <p:cNvSpPr/>
          <p:nvPr/>
        </p:nvSpPr>
        <p:spPr>
          <a:xfrm>
            <a:off x="5428717" y="2888159"/>
            <a:ext cx="2663163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Название программы</a:t>
            </a:r>
            <a:endParaRPr lang="en-US" sz="1850" dirty="0"/>
          </a:p>
        </p:txBody>
      </p:sp>
      <p:sp>
        <p:nvSpPr>
          <p:cNvPr id="9" name="Text 6"/>
          <p:cNvSpPr/>
          <p:nvPr/>
        </p:nvSpPr>
        <p:spPr>
          <a:xfrm>
            <a:off x="5428717" y="3296841"/>
            <a:ext cx="2663163" cy="9072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«Сопровождение ИОМ педагогически одарённых учащихся»</a:t>
            </a:r>
            <a:endParaRPr lang="en-US" sz="1450" dirty="0"/>
          </a:p>
        </p:txBody>
      </p:sp>
      <p:sp>
        <p:nvSpPr>
          <p:cNvPr id="10" name="Shape 7"/>
          <p:cNvSpPr/>
          <p:nvPr/>
        </p:nvSpPr>
        <p:spPr>
          <a:xfrm>
            <a:off x="8476244" y="2692797"/>
            <a:ext cx="3053976" cy="1706662"/>
          </a:xfrm>
          <a:prstGeom prst="roundRect">
            <a:avLst>
              <a:gd name="adj" fmla="val 4652"/>
            </a:avLst>
          </a:prstGeom>
          <a:solidFill>
            <a:srgbClr val="E1E1EA"/>
          </a:solidFill>
          <a:ln w="6350">
            <a:solidFill>
              <a:srgbClr val="C7C7D0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11" name="Text 8"/>
          <p:cNvSpPr/>
          <p:nvPr/>
        </p:nvSpPr>
        <p:spPr>
          <a:xfrm>
            <a:off x="8671601" y="2888159"/>
            <a:ext cx="2663262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Синхронное обучение</a:t>
            </a:r>
            <a:endParaRPr lang="en-US" sz="1850" dirty="0"/>
          </a:p>
        </p:txBody>
      </p:sp>
      <p:sp>
        <p:nvSpPr>
          <p:cNvPr id="12" name="Text 9"/>
          <p:cNvSpPr/>
          <p:nvPr/>
        </p:nvSpPr>
        <p:spPr>
          <a:xfrm>
            <a:off x="8671601" y="3296841"/>
            <a:ext cx="2663262" cy="9072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Учителя осваивают компетенции тьюторов параллельно с учениками</a:t>
            </a:r>
            <a:endParaRPr lang="en-US" sz="1450" dirty="0"/>
          </a:p>
        </p:txBody>
      </p:sp>
      <p:sp>
        <p:nvSpPr>
          <p:cNvPr id="13" name="Shape 10"/>
          <p:cNvSpPr/>
          <p:nvPr/>
        </p:nvSpPr>
        <p:spPr>
          <a:xfrm>
            <a:off x="5233360" y="4588470"/>
            <a:ext cx="6296860" cy="1404243"/>
          </a:xfrm>
          <a:prstGeom prst="roundRect">
            <a:avLst>
              <a:gd name="adj" fmla="val 5653"/>
            </a:avLst>
          </a:prstGeom>
          <a:solidFill>
            <a:srgbClr val="E1E1EA"/>
          </a:solidFill>
          <a:ln w="6350">
            <a:solidFill>
              <a:srgbClr val="C7C7D0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14" name="Text 11"/>
          <p:cNvSpPr/>
          <p:nvPr/>
        </p:nvSpPr>
        <p:spPr>
          <a:xfrm>
            <a:off x="5428717" y="4783832"/>
            <a:ext cx="5906146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Цифровой доступ</a:t>
            </a:r>
            <a:endParaRPr lang="en-US" sz="1850" dirty="0"/>
          </a:p>
        </p:txBody>
      </p:sp>
      <p:sp>
        <p:nvSpPr>
          <p:cNvPr id="15" name="Text 12"/>
          <p:cNvSpPr/>
          <p:nvPr/>
        </p:nvSpPr>
        <p:spPr>
          <a:xfrm>
            <a:off x="5428717" y="5192514"/>
            <a:ext cx="5906146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Программа полностью дублируется на платформе для удобства участников</a:t>
            </a:r>
            <a:endParaRPr lang="en-US" sz="14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88532" y="216361"/>
            <a:ext cx="10141688" cy="4575012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61475" y="4791373"/>
            <a:ext cx="10868745" cy="48914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04000"/>
              </a:lnSpc>
              <a:buNone/>
            </a:pPr>
            <a:r>
              <a:rPr lang="en-US" sz="305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Интерфейс платформы MOODLE</a:t>
            </a:r>
            <a:endParaRPr lang="en-US" sz="3050" dirty="0"/>
          </a:p>
        </p:txBody>
      </p:sp>
      <p:sp>
        <p:nvSpPr>
          <p:cNvPr id="4" name="Text 1"/>
          <p:cNvSpPr/>
          <p:nvPr/>
        </p:nvSpPr>
        <p:spPr>
          <a:xfrm>
            <a:off x="356682" y="5474891"/>
            <a:ext cx="11478330" cy="22889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22000"/>
              </a:lnSpc>
              <a:buNone/>
            </a:pPr>
            <a:r>
              <a:rPr lang="en-US" sz="12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Наглядная демонстрация функциональности и удобства цифрового образовательного пространства.</a:t>
            </a:r>
            <a:endParaRPr lang="en-US" sz="1200" dirty="0"/>
          </a:p>
        </p:txBody>
      </p:sp>
      <p:sp>
        <p:nvSpPr>
          <p:cNvPr id="5" name="Text 2"/>
          <p:cNvSpPr/>
          <p:nvPr/>
        </p:nvSpPr>
        <p:spPr>
          <a:xfrm>
            <a:off x="661475" y="5849541"/>
            <a:ext cx="10868745" cy="45779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2000"/>
              </a:lnSpc>
              <a:buNone/>
            </a:pPr>
            <a:r>
              <a:rPr lang="en-US" sz="12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Этот скриншот иллюстрирует централизованный подход MOODLE к управлению обучением, позволяя педагогам и ученикам легко ориентироваться в учебных материалах, отслеживать успеваемость и взаимодействовать в рамках программы.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4571886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5233360" y="577751"/>
            <a:ext cx="993849" cy="278110"/>
          </a:xfrm>
          <a:prstGeom prst="roundRect">
            <a:avLst>
              <a:gd name="adj" fmla="val 22123"/>
            </a:avLst>
          </a:prstGeom>
          <a:noFill/>
          <a:ln w="6350">
            <a:solidFill>
              <a:srgbClr val="1B1B27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4" name="Text 1"/>
          <p:cNvSpPr/>
          <p:nvPr/>
        </p:nvSpPr>
        <p:spPr>
          <a:xfrm>
            <a:off x="5343193" y="632619"/>
            <a:ext cx="1383769" cy="16837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6000"/>
              </a:lnSpc>
              <a:buNone/>
            </a:pPr>
            <a:r>
              <a:rPr lang="en-US" sz="1150" dirty="0">
                <a:solidFill>
                  <a:srgbClr val="1B1B27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УРОВЕНЬ 2</a:t>
            </a:r>
            <a:endParaRPr lang="en-US" sz="1150" dirty="0"/>
          </a:p>
        </p:txBody>
      </p:sp>
      <p:sp>
        <p:nvSpPr>
          <p:cNvPr id="5" name="Text 2"/>
          <p:cNvSpPr/>
          <p:nvPr/>
        </p:nvSpPr>
        <p:spPr>
          <a:xfrm>
            <a:off x="5233360" y="926802"/>
            <a:ext cx="6296860" cy="5721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ru-RU" sz="360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Сопровождение</a:t>
            </a:r>
            <a:r>
              <a:rPr lang="en-US" sz="360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 педагога</a:t>
            </a:r>
            <a:endParaRPr lang="en-US" sz="3600" dirty="0"/>
          </a:p>
        </p:txBody>
      </p:sp>
      <p:sp>
        <p:nvSpPr>
          <p:cNvPr id="6" name="Shape 3"/>
          <p:cNvSpPr/>
          <p:nvPr/>
        </p:nvSpPr>
        <p:spPr>
          <a:xfrm>
            <a:off x="5233360" y="1765002"/>
            <a:ext cx="3059730" cy="1924943"/>
          </a:xfrm>
          <a:prstGeom prst="roundRect">
            <a:avLst>
              <a:gd name="adj" fmla="val 3995"/>
            </a:avLst>
          </a:prstGeom>
          <a:solidFill>
            <a:srgbClr val="E1E1EA"/>
          </a:solidFill>
          <a:ln w="6350">
            <a:solidFill>
              <a:srgbClr val="C7C7D0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7" name="Text 4"/>
          <p:cNvSpPr/>
          <p:nvPr/>
        </p:nvSpPr>
        <p:spPr>
          <a:xfrm>
            <a:off x="5422764" y="1954411"/>
            <a:ext cx="2680923" cy="28604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0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Мониторинг прогресса</a:t>
            </a:r>
            <a:endParaRPr lang="en-US" sz="1800" dirty="0"/>
          </a:p>
        </p:txBody>
      </p:sp>
      <p:sp>
        <p:nvSpPr>
          <p:cNvPr id="8" name="Text 5"/>
          <p:cNvSpPr/>
          <p:nvPr/>
        </p:nvSpPr>
        <p:spPr>
          <a:xfrm>
            <a:off x="5422764" y="2346821"/>
            <a:ext cx="2680923" cy="8652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1000"/>
              </a:lnSpc>
              <a:buNone/>
            </a:pPr>
            <a:r>
              <a:rPr lang="en-US" sz="14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Отслеживание успеваемости и активности студентов в реальном времени</a:t>
            </a:r>
            <a:endParaRPr lang="en-US" sz="1400" dirty="0"/>
          </a:p>
        </p:txBody>
      </p:sp>
      <p:sp>
        <p:nvSpPr>
          <p:cNvPr id="9" name="Shape 6"/>
          <p:cNvSpPr/>
          <p:nvPr/>
        </p:nvSpPr>
        <p:spPr>
          <a:xfrm>
            <a:off x="8470390" y="1765002"/>
            <a:ext cx="3059830" cy="1924943"/>
          </a:xfrm>
          <a:prstGeom prst="roundRect">
            <a:avLst>
              <a:gd name="adj" fmla="val 3995"/>
            </a:avLst>
          </a:prstGeom>
          <a:solidFill>
            <a:srgbClr val="E1E1EA"/>
          </a:solidFill>
          <a:ln w="6350">
            <a:solidFill>
              <a:srgbClr val="C7C7D0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10" name="Text 7"/>
          <p:cNvSpPr/>
          <p:nvPr/>
        </p:nvSpPr>
        <p:spPr>
          <a:xfrm>
            <a:off x="8659794" y="1954411"/>
            <a:ext cx="2681022" cy="28604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0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Настройка ИОМ</a:t>
            </a:r>
            <a:endParaRPr lang="en-US" sz="1800" dirty="0"/>
          </a:p>
        </p:txBody>
      </p:sp>
      <p:sp>
        <p:nvSpPr>
          <p:cNvPr id="11" name="Text 8"/>
          <p:cNvSpPr/>
          <p:nvPr/>
        </p:nvSpPr>
        <p:spPr>
          <a:xfrm>
            <a:off x="8659794" y="2346821"/>
            <a:ext cx="2681022" cy="115371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1000"/>
              </a:lnSpc>
              <a:buNone/>
            </a:pPr>
            <a:r>
              <a:rPr lang="en-US" sz="14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Корректировка индивидуальных образовательных маршрутов на основе данных</a:t>
            </a:r>
            <a:endParaRPr lang="en-US" sz="1400" dirty="0"/>
          </a:p>
        </p:txBody>
      </p:sp>
      <p:sp>
        <p:nvSpPr>
          <p:cNvPr id="12" name="Shape 9"/>
          <p:cNvSpPr/>
          <p:nvPr/>
        </p:nvSpPr>
        <p:spPr>
          <a:xfrm>
            <a:off x="5233360" y="3867249"/>
            <a:ext cx="6296860" cy="1348085"/>
          </a:xfrm>
          <a:prstGeom prst="roundRect">
            <a:avLst>
              <a:gd name="adj" fmla="val 5705"/>
            </a:avLst>
          </a:prstGeom>
          <a:solidFill>
            <a:srgbClr val="E1E1EA"/>
          </a:solidFill>
          <a:ln w="6350">
            <a:solidFill>
              <a:srgbClr val="C7C7D0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13" name="Text 10"/>
          <p:cNvSpPr/>
          <p:nvPr/>
        </p:nvSpPr>
        <p:spPr>
          <a:xfrm>
            <a:off x="5422764" y="4056658"/>
            <a:ext cx="5918052" cy="28604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0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Обратная связь</a:t>
            </a:r>
            <a:endParaRPr lang="en-US" sz="1800" dirty="0"/>
          </a:p>
        </p:txBody>
      </p:sp>
      <p:sp>
        <p:nvSpPr>
          <p:cNvPr id="14" name="Text 11"/>
          <p:cNvSpPr/>
          <p:nvPr/>
        </p:nvSpPr>
        <p:spPr>
          <a:xfrm>
            <a:off x="5422764" y="4449068"/>
            <a:ext cx="5918052" cy="57685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1000"/>
              </a:lnSpc>
              <a:buNone/>
            </a:pPr>
            <a:r>
              <a:rPr lang="en-US" sz="14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Предоставление персонализированной обратной связи по заданиям и модулям</a:t>
            </a:r>
            <a:endParaRPr lang="en-US" sz="1400" dirty="0"/>
          </a:p>
        </p:txBody>
      </p:sp>
      <p:sp>
        <p:nvSpPr>
          <p:cNvPr id="15" name="Text 12"/>
          <p:cNvSpPr/>
          <p:nvPr/>
        </p:nvSpPr>
        <p:spPr>
          <a:xfrm>
            <a:off x="5233360" y="5414863"/>
            <a:ext cx="6296860" cy="8652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1000"/>
              </a:lnSpc>
              <a:buNone/>
            </a:pPr>
            <a:r>
              <a:rPr lang="en-US" sz="14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Педагог получает комплексные инструменты для эффективного управления учебным процессом, обеспечивая индивидуальный подход к каждому ученику.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4571886" cy="6858000"/>
          </a:xfrm>
          <a:prstGeom prst="rect">
            <a:avLst/>
          </a:prstGeom>
          <a:solidFill>
            <a:srgbClr val="E1E1EA"/>
          </a:solidFill>
          <a:ln/>
        </p:spPr>
        <p:txBody>
          <a:bodyPr/>
          <a:lstStyle/>
          <a:p>
            <a:endParaRPr lang="ru-RU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454" y="506909"/>
            <a:ext cx="4382879" cy="584408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5233360" y="549771"/>
            <a:ext cx="6296860" cy="118129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70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Уровень 2: </a:t>
            </a:r>
            <a:r>
              <a:rPr lang="ru-RU" sz="370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Сопровождение</a:t>
            </a:r>
            <a:r>
              <a:rPr lang="en-US" sz="370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 педагога</a:t>
            </a:r>
            <a:endParaRPr lang="en-US" sz="3700" dirty="0"/>
          </a:p>
        </p:txBody>
      </p:sp>
      <p:sp>
        <p:nvSpPr>
          <p:cNvPr id="5" name="Shape 2"/>
          <p:cNvSpPr/>
          <p:nvPr/>
        </p:nvSpPr>
        <p:spPr>
          <a:xfrm>
            <a:off x="5233360" y="2014538"/>
            <a:ext cx="425241" cy="425252"/>
          </a:xfrm>
          <a:prstGeom prst="roundRect">
            <a:avLst>
              <a:gd name="adj" fmla="val 18669"/>
            </a:avLst>
          </a:prstGeom>
          <a:solidFill>
            <a:srgbClr val="E1E1EA"/>
          </a:solidFill>
          <a:ln w="6350">
            <a:solidFill>
              <a:srgbClr val="C7C7D0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6" name="Text 3"/>
          <p:cNvSpPr/>
          <p:nvPr/>
        </p:nvSpPr>
        <p:spPr>
          <a:xfrm>
            <a:off x="5304251" y="2049959"/>
            <a:ext cx="283461" cy="354409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220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1</a:t>
            </a:r>
            <a:endParaRPr lang="en-US" sz="2200" dirty="0"/>
          </a:p>
        </p:txBody>
      </p:sp>
      <p:sp>
        <p:nvSpPr>
          <p:cNvPr id="7" name="Text 4"/>
          <p:cNvSpPr/>
          <p:nvPr/>
        </p:nvSpPr>
        <p:spPr>
          <a:xfrm>
            <a:off x="5847608" y="2079427"/>
            <a:ext cx="5682612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Детальный прогресс группы</a:t>
            </a:r>
            <a:endParaRPr lang="en-US" sz="1850" dirty="0"/>
          </a:p>
        </p:txBody>
      </p:sp>
      <p:sp>
        <p:nvSpPr>
          <p:cNvPr id="8" name="Text 5"/>
          <p:cNvSpPr/>
          <p:nvPr/>
        </p:nvSpPr>
        <p:spPr>
          <a:xfrm>
            <a:off x="5847608" y="2488109"/>
            <a:ext cx="5682612" cy="9072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Педагог-наставник видит полную картину успеваемости и активности каждого ученика своей группы в режиме реального времени</a:t>
            </a:r>
            <a:endParaRPr lang="en-US" sz="1450" dirty="0"/>
          </a:p>
        </p:txBody>
      </p:sp>
      <p:sp>
        <p:nvSpPr>
          <p:cNvPr id="9" name="Shape 6"/>
          <p:cNvSpPr/>
          <p:nvPr/>
        </p:nvSpPr>
        <p:spPr>
          <a:xfrm>
            <a:off x="5233360" y="3773388"/>
            <a:ext cx="425241" cy="425252"/>
          </a:xfrm>
          <a:prstGeom prst="roundRect">
            <a:avLst>
              <a:gd name="adj" fmla="val 18669"/>
            </a:avLst>
          </a:prstGeom>
          <a:solidFill>
            <a:srgbClr val="E1E1EA"/>
          </a:solidFill>
          <a:ln w="6350">
            <a:solidFill>
              <a:srgbClr val="C7C7D0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10" name="Text 7"/>
          <p:cNvSpPr/>
          <p:nvPr/>
        </p:nvSpPr>
        <p:spPr>
          <a:xfrm>
            <a:off x="5304251" y="3808809"/>
            <a:ext cx="283461" cy="354409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220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2</a:t>
            </a:r>
            <a:endParaRPr lang="en-US" sz="2200" dirty="0"/>
          </a:p>
        </p:txBody>
      </p:sp>
      <p:sp>
        <p:nvSpPr>
          <p:cNvPr id="11" name="Text 8"/>
          <p:cNvSpPr/>
          <p:nvPr/>
        </p:nvSpPr>
        <p:spPr>
          <a:xfrm>
            <a:off x="5847608" y="3838277"/>
            <a:ext cx="5682612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Фиксация результатов и обратная связь</a:t>
            </a:r>
            <a:endParaRPr lang="en-US" sz="1850" dirty="0"/>
          </a:p>
        </p:txBody>
      </p:sp>
      <p:sp>
        <p:nvSpPr>
          <p:cNvPr id="12" name="Text 9"/>
          <p:cNvSpPr/>
          <p:nvPr/>
        </p:nvSpPr>
        <p:spPr>
          <a:xfrm>
            <a:off x="5847608" y="4246959"/>
            <a:ext cx="5682612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Учитель фиксирует достижения, оставляет комментарии и своевременно поддерживает учеников</a:t>
            </a:r>
            <a:endParaRPr lang="en-US" sz="1450" dirty="0"/>
          </a:p>
        </p:txBody>
      </p:sp>
      <p:sp>
        <p:nvSpPr>
          <p:cNvPr id="13" name="Shape 10"/>
          <p:cNvSpPr/>
          <p:nvPr/>
        </p:nvSpPr>
        <p:spPr>
          <a:xfrm>
            <a:off x="5233360" y="5229820"/>
            <a:ext cx="425241" cy="425252"/>
          </a:xfrm>
          <a:prstGeom prst="roundRect">
            <a:avLst>
              <a:gd name="adj" fmla="val 18669"/>
            </a:avLst>
          </a:prstGeom>
          <a:solidFill>
            <a:srgbClr val="E1E1EA"/>
          </a:solidFill>
          <a:ln w="6350">
            <a:solidFill>
              <a:srgbClr val="C7C7D0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14" name="Text 11"/>
          <p:cNvSpPr/>
          <p:nvPr/>
        </p:nvSpPr>
        <p:spPr>
          <a:xfrm>
            <a:off x="5304251" y="5265241"/>
            <a:ext cx="283461" cy="354409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220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3</a:t>
            </a:r>
            <a:endParaRPr lang="en-US" sz="2200" dirty="0"/>
          </a:p>
        </p:txBody>
      </p:sp>
      <p:sp>
        <p:nvSpPr>
          <p:cNvPr id="15" name="Text 12"/>
          <p:cNvSpPr/>
          <p:nvPr/>
        </p:nvSpPr>
        <p:spPr>
          <a:xfrm>
            <a:off x="5847608" y="5294709"/>
            <a:ext cx="5682612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Операционный контроль процесса</a:t>
            </a:r>
            <a:endParaRPr lang="en-US" sz="1850" dirty="0"/>
          </a:p>
        </p:txBody>
      </p:sp>
      <p:sp>
        <p:nvSpPr>
          <p:cNvPr id="16" name="Text 13"/>
          <p:cNvSpPr/>
          <p:nvPr/>
        </p:nvSpPr>
        <p:spPr>
          <a:xfrm>
            <a:off x="5847608" y="5703391"/>
            <a:ext cx="5682612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Системный контроль всех этапов маршрута обеспечивает качество сопровождения и соответствие программе</a:t>
            </a:r>
            <a:endParaRPr lang="en-US" sz="14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61475" y="2023864"/>
            <a:ext cx="1278302" cy="287139"/>
          </a:xfrm>
          <a:prstGeom prst="roundRect">
            <a:avLst>
              <a:gd name="adj" fmla="val 22118"/>
            </a:avLst>
          </a:prstGeom>
          <a:noFill/>
          <a:ln w="6350">
            <a:solidFill>
              <a:srgbClr val="1B1B27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3" name="Text 1"/>
          <p:cNvSpPr/>
          <p:nvPr/>
        </p:nvSpPr>
        <p:spPr>
          <a:xfrm>
            <a:off x="774879" y="2080518"/>
            <a:ext cx="1661079" cy="1738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6000"/>
              </a:lnSpc>
              <a:buNone/>
            </a:pPr>
            <a:r>
              <a:rPr lang="en-US" sz="1150" dirty="0">
                <a:solidFill>
                  <a:srgbClr val="1B1B27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КОМПОНЕНТ 1</a:t>
            </a:r>
            <a:endParaRPr lang="en-US" sz="1150" dirty="0"/>
          </a:p>
        </p:txBody>
      </p:sp>
      <p:sp>
        <p:nvSpPr>
          <p:cNvPr id="4" name="Text 2"/>
          <p:cNvSpPr/>
          <p:nvPr/>
        </p:nvSpPr>
        <p:spPr>
          <a:xfrm>
            <a:off x="661475" y="2386608"/>
            <a:ext cx="6903269" cy="5906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70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Сетевая программа СИОП</a:t>
            </a:r>
            <a:endParaRPr lang="en-US" sz="3700" dirty="0"/>
          </a:p>
        </p:txBody>
      </p:sp>
      <p:sp>
        <p:nvSpPr>
          <p:cNvPr id="5" name="Text 3"/>
          <p:cNvSpPr/>
          <p:nvPr/>
        </p:nvSpPr>
        <p:spPr>
          <a:xfrm>
            <a:off x="661475" y="3166269"/>
            <a:ext cx="6903269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«Профессиональное самоопределение и подготовка будущих педагогов» — флагманская программа сети, реализуемая на базе школ-партнёров.</a:t>
            </a:r>
            <a:endParaRPr lang="en-US" sz="1450" dirty="0"/>
          </a:p>
        </p:txBody>
      </p:sp>
      <p:sp>
        <p:nvSpPr>
          <p:cNvPr id="6" name="Text 4"/>
          <p:cNvSpPr/>
          <p:nvPr/>
        </p:nvSpPr>
        <p:spPr>
          <a:xfrm>
            <a:off x="661475" y="3941167"/>
            <a:ext cx="6903269" cy="103941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294640" indent="-294640" algn="l">
              <a:lnSpc>
                <a:spcPct val="133000"/>
              </a:lnSpc>
              <a:buSzPct val="100000"/>
              <a:buChar char="•"/>
            </a:pPr>
            <a:r>
              <a:rPr lang="en-US" sz="1450" dirty="0" err="1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Шесть</a:t>
            </a:r>
            <a:r>
              <a:rPr lang="ru-RU" sz="14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(девять) </a:t>
            </a:r>
            <a:r>
              <a:rPr lang="en-US" sz="14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уникальных тематических модулей</a:t>
            </a:r>
            <a:endParaRPr lang="en-US" sz="1450" dirty="0"/>
          </a:p>
          <a:p>
            <a:pPr marL="294640" indent="-294640" algn="l">
              <a:lnSpc>
                <a:spcPct val="133000"/>
              </a:lnSpc>
              <a:buSzPct val="100000"/>
              <a:buChar char="•"/>
            </a:pPr>
            <a:r>
              <a:rPr lang="en-US" sz="14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Каждый модуль — на базе отдельной школы-партнёра</a:t>
            </a:r>
            <a:endParaRPr lang="en-US" sz="1450" dirty="0"/>
          </a:p>
          <a:p>
            <a:pPr marL="294640" indent="-294640" algn="l">
              <a:lnSpc>
                <a:spcPct val="133000"/>
              </a:lnSpc>
              <a:buSzPct val="100000"/>
              <a:buChar char="•"/>
            </a:pPr>
            <a:r>
              <a:rPr lang="en-US" sz="14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Автоматизированное построение индивидуальных маршрутов</a:t>
            </a:r>
            <a:endParaRPr lang="en-US" sz="1450" dirty="0"/>
          </a:p>
        </p:txBody>
      </p:sp>
      <p:pic>
        <p:nvPicPr>
          <p:cNvPr id="7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32251" y="1676797"/>
            <a:ext cx="3504219" cy="3504307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1475" y="1676797"/>
            <a:ext cx="3504219" cy="3504307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4633201" y="1728490"/>
            <a:ext cx="1278302" cy="287139"/>
          </a:xfrm>
          <a:prstGeom prst="roundRect">
            <a:avLst>
              <a:gd name="adj" fmla="val 22118"/>
            </a:avLst>
          </a:prstGeom>
          <a:noFill/>
          <a:ln w="6350">
            <a:solidFill>
              <a:srgbClr val="1B1B27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4" name="Text 1"/>
          <p:cNvSpPr/>
          <p:nvPr/>
        </p:nvSpPr>
        <p:spPr>
          <a:xfrm>
            <a:off x="4746605" y="1785144"/>
            <a:ext cx="1661079" cy="1738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6000"/>
              </a:lnSpc>
              <a:buNone/>
            </a:pPr>
            <a:r>
              <a:rPr lang="en-US" sz="1150" dirty="0">
                <a:solidFill>
                  <a:srgbClr val="1B1B27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КОМПОНЕНТ 4</a:t>
            </a:r>
            <a:endParaRPr lang="en-US" sz="1150" dirty="0"/>
          </a:p>
        </p:txBody>
      </p:sp>
      <p:sp>
        <p:nvSpPr>
          <p:cNvPr id="5" name="Text 2"/>
          <p:cNvSpPr/>
          <p:nvPr/>
        </p:nvSpPr>
        <p:spPr>
          <a:xfrm>
            <a:off x="4633201" y="2091234"/>
            <a:ext cx="6903269" cy="118129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70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Персональное пространство ИОМ</a:t>
            </a:r>
            <a:endParaRPr lang="en-US" sz="3700" dirty="0"/>
          </a:p>
        </p:txBody>
      </p:sp>
      <p:sp>
        <p:nvSpPr>
          <p:cNvPr id="6" name="Text 3"/>
          <p:cNvSpPr/>
          <p:nvPr/>
        </p:nvSpPr>
        <p:spPr>
          <a:xfrm>
            <a:off x="4633201" y="3461544"/>
            <a:ext cx="6903269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Цифровое пространство — сердце индивидуального образовательного маршрута каждого ученика.</a:t>
            </a:r>
            <a:endParaRPr lang="en-US" sz="1450" dirty="0"/>
          </a:p>
        </p:txBody>
      </p:sp>
      <p:sp>
        <p:nvSpPr>
          <p:cNvPr id="7" name="Text 4"/>
          <p:cNvSpPr/>
          <p:nvPr/>
        </p:nvSpPr>
        <p:spPr>
          <a:xfrm>
            <a:off x="4633201" y="4236442"/>
            <a:ext cx="6903269" cy="103941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294640" indent="-294640" algn="l">
              <a:lnSpc>
                <a:spcPct val="133000"/>
              </a:lnSpc>
              <a:buSzPct val="100000"/>
              <a:buChar char="•"/>
            </a:pPr>
            <a:r>
              <a:rPr lang="en-US" sz="14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Интегрирует внутренние модули программы и внешние достижения</a:t>
            </a:r>
            <a:endParaRPr lang="en-US" sz="1450" dirty="0"/>
          </a:p>
          <a:p>
            <a:pPr marL="294640" indent="-294640" algn="l">
              <a:lnSpc>
                <a:spcPct val="133000"/>
              </a:lnSpc>
              <a:buSzPct val="100000"/>
              <a:buChar char="•"/>
            </a:pPr>
            <a:r>
              <a:rPr lang="en-US" sz="14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Сохраняет полную историю учебного пути</a:t>
            </a:r>
            <a:endParaRPr lang="en-US" sz="1450" dirty="0"/>
          </a:p>
          <a:p>
            <a:pPr marL="294640" indent="-294640" algn="l">
              <a:lnSpc>
                <a:spcPct val="133000"/>
              </a:lnSpc>
              <a:buSzPct val="100000"/>
              <a:buChar char="•"/>
            </a:pPr>
            <a:r>
              <a:rPr lang="en-US" sz="14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Сопровождается педагогом-наставником на каждом этапе</a:t>
            </a:r>
            <a:endParaRPr lang="en-US" sz="14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524768"/>
            <a:ext cx="10868745" cy="30460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90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Уровень 1: Управление учеником</a:t>
            </a:r>
            <a:endParaRPr lang="en-US" sz="190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561" y="97654"/>
            <a:ext cx="6450958" cy="4260529"/>
          </a:xfrm>
          <a:prstGeom prst="rect">
            <a:avLst/>
          </a:prstGeom>
        </p:spPr>
      </p:pic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19115" y="4571317"/>
            <a:ext cx="243576" cy="243582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967855" y="4458692"/>
            <a:ext cx="5009132" cy="15230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950" dirty="0" err="1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Самостоятельный</a:t>
            </a:r>
            <a:r>
              <a:rPr lang="en-US" sz="9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 выбор</a:t>
            </a:r>
            <a:endParaRPr lang="en-US" sz="950" dirty="0"/>
          </a:p>
        </p:txBody>
      </p:sp>
      <p:sp>
        <p:nvSpPr>
          <p:cNvPr id="6" name="Text 2"/>
          <p:cNvSpPr/>
          <p:nvPr/>
        </p:nvSpPr>
        <p:spPr>
          <a:xfrm>
            <a:off x="967855" y="4661198"/>
            <a:ext cx="5009132" cy="1180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1000"/>
              </a:lnSpc>
              <a:buNone/>
            </a:pPr>
            <a:r>
              <a:rPr lang="en-US" sz="7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Ученик самостоятельно выбирает модули в рамках параметров программы</a:t>
            </a:r>
            <a:endParaRPr lang="en-US" sz="750" dirty="0"/>
          </a:p>
        </p:txBody>
      </p:sp>
      <p:pic>
        <p:nvPicPr>
          <p:cNvPr id="7" name="Image 2" descr="preencoded.png"/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61475" y="4879777"/>
            <a:ext cx="243576" cy="243582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967855" y="4879777"/>
            <a:ext cx="5009132" cy="15230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9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Гибкий темп</a:t>
            </a:r>
            <a:endParaRPr lang="en-US" sz="950" dirty="0"/>
          </a:p>
        </p:txBody>
      </p:sp>
      <p:sp>
        <p:nvSpPr>
          <p:cNvPr id="9" name="Text 4"/>
          <p:cNvSpPr/>
          <p:nvPr/>
        </p:nvSpPr>
        <p:spPr>
          <a:xfrm>
            <a:off x="967855" y="5082282"/>
            <a:ext cx="5009132" cy="1180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1000"/>
              </a:lnSpc>
              <a:buNone/>
            </a:pPr>
            <a:r>
              <a:rPr lang="en-US" sz="7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Индивидуальный темп обучения, адаптированный под возможности и цели</a:t>
            </a:r>
            <a:endParaRPr lang="en-US" sz="750" dirty="0"/>
          </a:p>
        </p:txBody>
      </p:sp>
      <p:pic>
        <p:nvPicPr>
          <p:cNvPr id="10" name="Image 3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21058" y="961132"/>
            <a:ext cx="5315512" cy="5315645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19809" y="0"/>
            <a:ext cx="4571886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661475" y="534095"/>
            <a:ext cx="152396" cy="192980"/>
          </a:xfrm>
          <a:prstGeom prst="roundRect">
            <a:avLst>
              <a:gd name="adj" fmla="val 28000"/>
            </a:avLst>
          </a:prstGeom>
          <a:solidFill>
            <a:srgbClr val="E1E1EA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4" name="Shape 1"/>
          <p:cNvSpPr/>
          <p:nvPr/>
        </p:nvSpPr>
        <p:spPr>
          <a:xfrm>
            <a:off x="661475" y="823020"/>
            <a:ext cx="859312" cy="192980"/>
          </a:xfrm>
          <a:prstGeom prst="roundRect">
            <a:avLst>
              <a:gd name="adj" fmla="val 22112"/>
            </a:avLst>
          </a:prstGeom>
          <a:noFill/>
          <a:ln w="6350">
            <a:solidFill>
              <a:srgbClr val="1B1B27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5" name="Text 2"/>
          <p:cNvSpPr/>
          <p:nvPr/>
        </p:nvSpPr>
        <p:spPr>
          <a:xfrm>
            <a:off x="737673" y="861120"/>
            <a:ext cx="1316501" cy="1167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6000"/>
              </a:lnSpc>
              <a:buNone/>
            </a:pPr>
            <a:r>
              <a:rPr lang="en-US" sz="750" dirty="0">
                <a:solidFill>
                  <a:srgbClr val="1B1B27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КОМПОНЕНТ 5</a:t>
            </a:r>
            <a:endParaRPr lang="en-US" sz="750" dirty="0"/>
          </a:p>
        </p:txBody>
      </p:sp>
      <p:sp>
        <p:nvSpPr>
          <p:cNvPr id="6" name="Text 3"/>
          <p:cNvSpPr/>
          <p:nvPr/>
        </p:nvSpPr>
        <p:spPr>
          <a:xfrm>
            <a:off x="661474" y="1050131"/>
            <a:ext cx="8047520" cy="793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45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Официальный вкладыш: Протокол достижений</a:t>
            </a:r>
            <a:endParaRPr lang="en-US" sz="2450" dirty="0"/>
          </a:p>
        </p:txBody>
      </p:sp>
      <p:pic>
        <p:nvPicPr>
          <p:cNvPr id="7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144" y="1447060"/>
            <a:ext cx="7557665" cy="4243526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661475" y="6323904"/>
            <a:ext cx="6296860" cy="39649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fontScale="92500" lnSpcReduction="20000"/>
          </a:bodyPr>
          <a:lstStyle/>
          <a:p>
            <a:pPr marL="0" indent="0" algn="l">
              <a:lnSpc>
                <a:spcPct val="111000"/>
              </a:lnSpc>
              <a:buNone/>
            </a:pPr>
            <a:r>
              <a:rPr lang="en-US" sz="9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      Этот официальный документ является физическим отражением всех академических и внеучебных достижений ученика в рамках сетевой программы.       Он подтверждает приобретенные компетенции и готовность к дальнейшему обучению или профессиональной деятельности.     </a:t>
            </a:r>
            <a:endParaRPr lang="en-US" sz="950" dirty="0"/>
          </a:p>
        </p:txBody>
      </p:sp>
      <p:sp>
        <p:nvSpPr>
          <p:cNvPr id="9" name="Text 5"/>
          <p:cNvSpPr/>
          <p:nvPr/>
        </p:nvSpPr>
        <p:spPr>
          <a:xfrm>
            <a:off x="661475" y="5754588"/>
            <a:ext cx="6296860" cy="56931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193040" indent="-193040" algn="l">
              <a:lnSpc>
                <a:spcPct val="111000"/>
              </a:lnSpc>
              <a:buSzPct val="100000"/>
              <a:buChar char="•"/>
            </a:pPr>
            <a:r>
              <a:rPr lang="en-US" sz="9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Фиксация всех результатов индивидуального образовательного маршрута</a:t>
            </a:r>
            <a:endParaRPr lang="en-US" sz="950" dirty="0"/>
          </a:p>
          <a:p>
            <a:pPr marL="193040" indent="-193040" algn="l">
              <a:lnSpc>
                <a:spcPct val="111000"/>
              </a:lnSpc>
              <a:buSzPct val="100000"/>
              <a:buChar char="•"/>
            </a:pPr>
            <a:r>
              <a:rPr lang="en-US" sz="9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Подтверждение уровня сформированных компетенций</a:t>
            </a:r>
            <a:endParaRPr lang="en-US" sz="950" dirty="0"/>
          </a:p>
          <a:p>
            <a:pPr marL="193040" indent="-193040" algn="l">
              <a:lnSpc>
                <a:spcPct val="111000"/>
              </a:lnSpc>
              <a:buSzPct val="100000"/>
              <a:buChar char="•"/>
            </a:pPr>
            <a:r>
              <a:rPr lang="en-US" sz="9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Официальное приложение к портфолио или личному делу</a:t>
            </a:r>
            <a:endParaRPr lang="en-US" sz="9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8D7E96B5-E130-E043-715D-CD1AB9F1E20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6443" y="-4845"/>
            <a:ext cx="10626571" cy="63523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442496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1547416"/>
            <a:ext cx="10868745" cy="5906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70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Компонент 3: Образовательные события</a:t>
            </a:r>
            <a:endParaRPr lang="en-US" sz="370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1475" y="2516088"/>
            <a:ext cx="2009923" cy="1242219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661475" y="3994547"/>
            <a:ext cx="3465426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«Осинка»</a:t>
            </a:r>
            <a:endParaRPr lang="en-US" sz="1850" dirty="0"/>
          </a:p>
        </p:txBody>
      </p:sp>
      <p:sp>
        <p:nvSpPr>
          <p:cNvPr id="5" name="Text 2"/>
          <p:cNvSpPr/>
          <p:nvPr/>
        </p:nvSpPr>
        <p:spPr>
          <a:xfrm>
            <a:off x="661475" y="4403229"/>
            <a:ext cx="3465426" cy="9072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Осенний коммунарский сбор — место живого общения, рефлексии и командного духа</a:t>
            </a:r>
            <a:endParaRPr lang="en-US" sz="1450" dirty="0"/>
          </a:p>
        </p:txBody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63135" y="2516088"/>
            <a:ext cx="2009923" cy="1242219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4363135" y="3994547"/>
            <a:ext cx="3465426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«Веснянка»</a:t>
            </a:r>
            <a:endParaRPr lang="en-US" sz="1850" dirty="0"/>
          </a:p>
        </p:txBody>
      </p:sp>
      <p:sp>
        <p:nvSpPr>
          <p:cNvPr id="8" name="Text 4"/>
          <p:cNvSpPr/>
          <p:nvPr/>
        </p:nvSpPr>
        <p:spPr>
          <a:xfrm>
            <a:off x="4363135" y="4403229"/>
            <a:ext cx="3465426" cy="9072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Весенний коммунарский сбор — завершение цикла, подведение итогов и социализация</a:t>
            </a:r>
            <a:endParaRPr lang="en-US" sz="1450" dirty="0"/>
          </a:p>
        </p:txBody>
      </p:sp>
      <p:pic>
        <p:nvPicPr>
          <p:cNvPr id="9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64794" y="2516088"/>
            <a:ext cx="2009923" cy="1242219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8064794" y="3994547"/>
            <a:ext cx="3465426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Тематические мероприятия</a:t>
            </a:r>
            <a:endParaRPr lang="en-US" sz="1850" dirty="0"/>
          </a:p>
        </p:txBody>
      </p:sp>
      <p:sp>
        <p:nvSpPr>
          <p:cNvPr id="11" name="Text 6"/>
          <p:cNvSpPr/>
          <p:nvPr/>
        </p:nvSpPr>
        <p:spPr>
          <a:xfrm>
            <a:off x="8064794" y="4403229"/>
            <a:ext cx="3465426" cy="9072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Очные события для участия, фиксации достижений и активности участников сети</a:t>
            </a:r>
            <a:endParaRPr lang="en-US" sz="145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Таблица 4">
            <a:extLst>
              <a:ext uri="{FF2B5EF4-FFF2-40B4-BE49-F238E27FC236}">
                <a16:creationId xmlns:a16="http://schemas.microsoft.com/office/drawing/2014/main" id="{5FD6902B-C413-BEC3-372D-F6AA90800BA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14664140"/>
              </p:ext>
            </p:extLst>
          </p:nvPr>
        </p:nvGraphicFramePr>
        <p:xfrm>
          <a:off x="124288" y="577049"/>
          <a:ext cx="11816178" cy="6117014"/>
        </p:xfrm>
        <a:graphic>
          <a:graphicData uri="http://schemas.openxmlformats.org/drawingml/2006/table">
            <a:tbl>
              <a:tblPr firstRow="1" firstCol="1" bandRow="1"/>
              <a:tblGrid>
                <a:gridCol w="142042">
                  <a:extLst>
                    <a:ext uri="{9D8B030D-6E8A-4147-A177-3AD203B41FA5}">
                      <a16:colId xmlns:a16="http://schemas.microsoft.com/office/drawing/2014/main" val="2819834719"/>
                    </a:ext>
                  </a:extLst>
                </a:gridCol>
                <a:gridCol w="5670991">
                  <a:extLst>
                    <a:ext uri="{9D8B030D-6E8A-4147-A177-3AD203B41FA5}">
                      <a16:colId xmlns:a16="http://schemas.microsoft.com/office/drawing/2014/main" val="3956700433"/>
                    </a:ext>
                  </a:extLst>
                </a:gridCol>
                <a:gridCol w="2612138">
                  <a:extLst>
                    <a:ext uri="{9D8B030D-6E8A-4147-A177-3AD203B41FA5}">
                      <a16:colId xmlns:a16="http://schemas.microsoft.com/office/drawing/2014/main" val="4097713047"/>
                    </a:ext>
                  </a:extLst>
                </a:gridCol>
                <a:gridCol w="2255367">
                  <a:extLst>
                    <a:ext uri="{9D8B030D-6E8A-4147-A177-3AD203B41FA5}">
                      <a16:colId xmlns:a16="http://schemas.microsoft.com/office/drawing/2014/main" val="3635917536"/>
                    </a:ext>
                  </a:extLst>
                </a:gridCol>
                <a:gridCol w="1135640">
                  <a:extLst>
                    <a:ext uri="{9D8B030D-6E8A-4147-A177-3AD203B41FA5}">
                      <a16:colId xmlns:a16="http://schemas.microsoft.com/office/drawing/2014/main" val="1513989766"/>
                    </a:ext>
                  </a:extLst>
                </a:gridCol>
              </a:tblGrid>
              <a:tr h="180118">
                <a:tc>
                  <a:txBody>
                    <a:bodyPr/>
                    <a:lstStyle/>
                    <a:p>
                      <a:pPr marL="457200" algn="ctr"/>
                      <a:r>
                        <a:rPr lang="ru-RU" sz="1400" b="1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№</a:t>
                      </a:r>
                      <a:endParaRPr lang="ru-RU" sz="1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137" marR="411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События</a:t>
                      </a:r>
                      <a:endParaRPr lang="ru-RU" sz="1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137" marR="411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Место</a:t>
                      </a:r>
                      <a:endParaRPr lang="ru-RU" sz="1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137" marR="411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Ответственные</a:t>
                      </a:r>
                      <a:endParaRPr lang="ru-RU" sz="1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137" marR="411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Тайминг</a:t>
                      </a:r>
                      <a:endParaRPr lang="ru-RU" sz="1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137" marR="411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01150367"/>
                  </a:ext>
                </a:extLst>
              </a:tr>
              <a:tr h="540352">
                <a:tc>
                  <a:txBody>
                    <a:bodyPr/>
                    <a:lstStyle/>
                    <a:p>
                      <a:pPr marL="342900" lvl="0" indent="-342900" algn="ctr">
                        <a:buFont typeface="+mj-lt"/>
                        <a:buAutoNum type="arabicPeriod"/>
                      </a:pPr>
                      <a:r>
                        <a:rPr lang="ru-RU" sz="1400" b="1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137" marR="411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400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Встреча и регистрация участников. Знакомство с командиром (и комиссаром) отряда. Общие фото делегаций школ.</a:t>
                      </a:r>
                      <a:endParaRPr lang="ru-RU" sz="1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137" marR="411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4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Холл комплекса «РОССИЯ Моя история!» (РМИ)</a:t>
                      </a:r>
                      <a:endParaRPr lang="ru-RU" sz="1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137" marR="411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4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Командиры отрядов.</a:t>
                      </a:r>
                      <a:endParaRPr lang="ru-RU" sz="1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137" marR="411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4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12.30-12.55</a:t>
                      </a:r>
                      <a:endParaRPr lang="ru-RU" sz="1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137" marR="411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0273429"/>
                  </a:ext>
                </a:extLst>
              </a:tr>
              <a:tr h="540352">
                <a:tc>
                  <a:txBody>
                    <a:bodyPr/>
                    <a:lstStyle/>
                    <a:p>
                      <a:pPr marL="342900" lvl="0" indent="-342900" algn="ctr">
                        <a:buFont typeface="+mj-lt"/>
                        <a:buAutoNum type="arabicPeriod"/>
                      </a:pPr>
                      <a:r>
                        <a:rPr lang="ru-RU" sz="1400" b="1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137" marR="411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400" b="1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Общий сбор</a:t>
                      </a:r>
                      <a:r>
                        <a:rPr lang="ru-RU" sz="1400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(1). Просмотр роликов, фото предыдущих Сборов. Представление плана Сбора, командиров и руководителей Советов Дел.</a:t>
                      </a:r>
                      <a:endParaRPr lang="ru-RU" sz="1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137" marR="411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4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Конференц-зал. </a:t>
                      </a:r>
                      <a:endParaRPr lang="ru-RU" sz="1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137" marR="411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4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Комиссар сбора.</a:t>
                      </a:r>
                      <a:endParaRPr lang="ru-RU" sz="1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just"/>
                      <a:r>
                        <a:rPr lang="ru-RU" sz="14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Ведущий.</a:t>
                      </a:r>
                      <a:endParaRPr lang="ru-RU" sz="1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just"/>
                      <a:r>
                        <a:rPr lang="ru-RU" sz="14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Командиры отрядов</a:t>
                      </a:r>
                      <a:endParaRPr lang="ru-RU" sz="1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137" marR="411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4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13.00-13.15</a:t>
                      </a:r>
                      <a:endParaRPr lang="ru-RU" sz="1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137" marR="411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04255643"/>
                  </a:ext>
                </a:extLst>
              </a:tr>
              <a:tr h="540352">
                <a:tc>
                  <a:txBody>
                    <a:bodyPr/>
                    <a:lstStyle/>
                    <a:p>
                      <a:pPr marL="342900" lvl="0" indent="-342900" algn="ctr">
                        <a:buFont typeface="+mj-lt"/>
                        <a:buAutoNum type="arabicPeriod"/>
                      </a:pPr>
                      <a:r>
                        <a:rPr lang="ru-RU" sz="1400" b="1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137" marR="411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400" b="1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Отрядные огоньки (1).</a:t>
                      </a:r>
                      <a:r>
                        <a:rPr lang="ru-RU" sz="1400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Чем мы можем поделиться из опыта деятельности участников ППК? Тренинг-настрой на Дела. Ответы на вопросы?</a:t>
                      </a:r>
                      <a:endParaRPr lang="ru-RU" sz="1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137" marR="411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400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Отрядные места.</a:t>
                      </a:r>
                      <a:endParaRPr lang="ru-RU" sz="1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137" marR="411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4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Командиры отрядов</a:t>
                      </a:r>
                      <a:endParaRPr lang="ru-RU" sz="1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137" marR="411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4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13.15-13.45</a:t>
                      </a:r>
                      <a:endParaRPr lang="ru-RU" sz="1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137" marR="411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88135941"/>
                  </a:ext>
                </a:extLst>
              </a:tr>
              <a:tr h="360235">
                <a:tc>
                  <a:txBody>
                    <a:bodyPr/>
                    <a:lstStyle/>
                    <a:p>
                      <a:pPr marL="342900" lvl="0" indent="-342900" algn="ctr">
                        <a:buFont typeface="+mj-lt"/>
                        <a:buAutoNum type="arabicPeriod"/>
                      </a:pPr>
                      <a:r>
                        <a:rPr lang="ru-RU" sz="1400" b="1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137" marR="411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4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Сбор-старт квеста «Любимый город!» по материалам выставки РМИ.</a:t>
                      </a:r>
                      <a:endParaRPr lang="ru-RU" sz="1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137" marR="411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400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Холл-Арена</a:t>
                      </a:r>
                      <a:endParaRPr lang="ru-RU" sz="1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137" marR="411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4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Совет Дела.</a:t>
                      </a:r>
                      <a:endParaRPr lang="ru-RU" sz="1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137" marR="411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4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13.45-13.50</a:t>
                      </a:r>
                      <a:endParaRPr lang="ru-RU" sz="1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137" marR="411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21498754"/>
                  </a:ext>
                </a:extLst>
              </a:tr>
              <a:tr h="340215">
                <a:tc>
                  <a:txBody>
                    <a:bodyPr/>
                    <a:lstStyle/>
                    <a:p>
                      <a:pPr marL="342900" lvl="0" indent="-342900" algn="ctr">
                        <a:buFont typeface="+mj-lt"/>
                        <a:buAutoNum type="arabicPeriod"/>
                      </a:pPr>
                      <a:r>
                        <a:rPr lang="ru-RU" sz="1400" b="1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137" marR="411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400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Проведение </a:t>
                      </a:r>
                      <a:r>
                        <a:rPr lang="ru-RU" sz="1400" b="1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Квеста.</a:t>
                      </a:r>
                      <a:r>
                        <a:rPr lang="ru-RU" sz="1400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137" marR="411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400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Экспозиция РМИ</a:t>
                      </a:r>
                      <a:endParaRPr lang="ru-RU" sz="1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137" marR="411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Совет Дела. Командиры (комиссары)</a:t>
                      </a:r>
                      <a:endParaRPr lang="ru-RU" sz="1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137" marR="411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400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13.50-14.50</a:t>
                      </a:r>
                      <a:endParaRPr lang="ru-RU" sz="1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137" marR="411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4693200"/>
                  </a:ext>
                </a:extLst>
              </a:tr>
              <a:tr h="360235">
                <a:tc>
                  <a:txBody>
                    <a:bodyPr/>
                    <a:lstStyle/>
                    <a:p>
                      <a:pPr marL="342900" lvl="0" indent="-342900" algn="ctr">
                        <a:buFont typeface="+mj-lt"/>
                        <a:buAutoNum type="arabicPeriod"/>
                      </a:pPr>
                      <a:r>
                        <a:rPr lang="ru-RU" sz="1400" b="1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137" marR="411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400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Танцевальная пауза. 2</a:t>
                      </a:r>
                      <a:endParaRPr lang="ru-RU" sz="1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137" marR="411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4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Холл-Арена</a:t>
                      </a:r>
                      <a:endParaRPr lang="ru-RU" sz="1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137" marR="411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4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Командиры и все студенты </a:t>
                      </a:r>
                      <a:endParaRPr lang="ru-RU" sz="1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137" marR="411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400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14.40-14.55</a:t>
                      </a:r>
                      <a:endParaRPr lang="ru-RU" sz="1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137" marR="411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44704647"/>
                  </a:ext>
                </a:extLst>
              </a:tr>
              <a:tr h="360235">
                <a:tc>
                  <a:txBody>
                    <a:bodyPr/>
                    <a:lstStyle/>
                    <a:p>
                      <a:pPr marL="342900" lvl="0" indent="-342900" algn="ctr">
                        <a:buFont typeface="+mj-lt"/>
                        <a:buAutoNum type="arabicPeriod"/>
                      </a:pPr>
                      <a:r>
                        <a:rPr lang="ru-RU" sz="1400" b="1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137" marR="411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4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Итоги Квеста.</a:t>
                      </a:r>
                      <a:endParaRPr lang="ru-RU" sz="1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137" marR="411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4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Холл-Арена</a:t>
                      </a:r>
                      <a:endParaRPr lang="ru-RU" sz="1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137" marR="411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4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Совет дела</a:t>
                      </a:r>
                      <a:endParaRPr lang="ru-RU" sz="1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137" marR="411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400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14.55-15.05</a:t>
                      </a:r>
                      <a:endParaRPr lang="ru-RU" sz="1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137" marR="411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24722092"/>
                  </a:ext>
                </a:extLst>
              </a:tr>
              <a:tr h="360235">
                <a:tc>
                  <a:txBody>
                    <a:bodyPr/>
                    <a:lstStyle/>
                    <a:p>
                      <a:pPr marL="342900" lvl="0" indent="-342900" algn="ctr">
                        <a:buFont typeface="+mj-lt"/>
                        <a:buAutoNum type="arabicPeriod"/>
                      </a:pPr>
                      <a:r>
                        <a:rPr lang="ru-RU" sz="1400" b="1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137" marR="411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4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Старт «</a:t>
                      </a:r>
                      <a:r>
                        <a:rPr lang="ru-RU" sz="1400" b="1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Терранских Игр</a:t>
                      </a:r>
                      <a:r>
                        <a:rPr lang="ru-RU" sz="14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».</a:t>
                      </a:r>
                      <a:endParaRPr lang="ru-RU" sz="1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137" marR="411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4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Холл-Арена</a:t>
                      </a:r>
                      <a:endParaRPr lang="ru-RU" sz="1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137" marR="411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4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СД «ТИ»</a:t>
                      </a:r>
                      <a:endParaRPr lang="ru-RU" sz="1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137" marR="411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400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15.05-15.15</a:t>
                      </a:r>
                      <a:endParaRPr lang="ru-RU" sz="1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137" marR="411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11458813"/>
                  </a:ext>
                </a:extLst>
              </a:tr>
              <a:tr h="262095">
                <a:tc>
                  <a:txBody>
                    <a:bodyPr/>
                    <a:lstStyle/>
                    <a:p>
                      <a:pPr marL="342900" lvl="0" indent="-342900" algn="ctr">
                        <a:buFont typeface="+mj-lt"/>
                        <a:buAutoNum type="arabicPeriod"/>
                      </a:pPr>
                      <a:r>
                        <a:rPr lang="ru-RU" sz="1400" b="1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137" marR="411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4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Терранские Игры</a:t>
                      </a:r>
                      <a:endParaRPr lang="ru-RU" sz="1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137" marR="411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4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Холл-Арена (МГ-6)</a:t>
                      </a:r>
                      <a:endParaRPr lang="ru-RU" sz="1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137" marR="411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4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СД «ТИ», наблюдатели</a:t>
                      </a:r>
                      <a:endParaRPr lang="ru-RU" sz="1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137" marR="411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400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15.15-16.15</a:t>
                      </a:r>
                      <a:endParaRPr lang="ru-RU" sz="1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137" marR="411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29379786"/>
                  </a:ext>
                </a:extLst>
              </a:tr>
              <a:tr h="265844">
                <a:tc>
                  <a:txBody>
                    <a:bodyPr/>
                    <a:lstStyle/>
                    <a:p>
                      <a:pPr marL="342900" lvl="0" indent="-342900" algn="ctr">
                        <a:buFont typeface="+mj-lt"/>
                        <a:buAutoNum type="arabicPeriod"/>
                      </a:pPr>
                      <a:r>
                        <a:rPr lang="ru-RU" sz="1400" b="1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137" marR="411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400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Рефлексия игры в группах.</a:t>
                      </a:r>
                      <a:endParaRPr lang="ru-RU" sz="1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137" marR="411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4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Холл-Арена (МГ-6)</a:t>
                      </a:r>
                      <a:endParaRPr lang="ru-RU" sz="1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137" marR="411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4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СД «ТИ», наблюдатели</a:t>
                      </a:r>
                      <a:endParaRPr lang="ru-RU" sz="1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137" marR="411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400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16.15-16.25</a:t>
                      </a:r>
                      <a:endParaRPr lang="ru-RU" sz="1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137" marR="411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55992637"/>
                  </a:ext>
                </a:extLst>
              </a:tr>
              <a:tr h="900588">
                <a:tc>
                  <a:txBody>
                    <a:bodyPr/>
                    <a:lstStyle/>
                    <a:p>
                      <a:pPr marL="342900" lvl="0" indent="-342900" algn="ctr">
                        <a:buFont typeface="+mj-lt"/>
                        <a:buAutoNum type="arabicPeriod"/>
                      </a:pPr>
                      <a:r>
                        <a:rPr lang="ru-RU" sz="1400" b="1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137" marR="411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400" b="1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Отрядные огоньки</a:t>
                      </a:r>
                      <a:r>
                        <a:rPr lang="ru-RU" sz="14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(2) подведение итогов. Что понравилось (что возьмем в свою копилку)? Что было сложным (не знаете, ваше ли это? справитесь ли Вы?)? Пожелания и предложения на Будущее (на Веснянку, на встречи, на помощь)?</a:t>
                      </a:r>
                      <a:endParaRPr lang="ru-RU" sz="1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137" marR="411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4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Отрядные места</a:t>
                      </a:r>
                      <a:endParaRPr lang="ru-RU" sz="1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137" marR="411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4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Командиры (комиссары)</a:t>
                      </a:r>
                      <a:endParaRPr lang="ru-RU" sz="1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137" marR="411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400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16.25-16.50</a:t>
                      </a:r>
                      <a:endParaRPr lang="ru-RU" sz="1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137" marR="411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71429760"/>
                  </a:ext>
                </a:extLst>
              </a:tr>
              <a:tr h="360235">
                <a:tc>
                  <a:txBody>
                    <a:bodyPr/>
                    <a:lstStyle/>
                    <a:p>
                      <a:pPr marL="342900" lvl="0" indent="-342900" algn="ctr">
                        <a:buFont typeface="+mj-lt"/>
                        <a:buAutoNum type="arabicPeriod"/>
                      </a:pPr>
                      <a:r>
                        <a:rPr lang="ru-RU" sz="1400" b="1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137" marR="411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400" b="1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Общий сбор (2)</a:t>
                      </a:r>
                      <a:r>
                        <a:rPr lang="ru-RU" sz="14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Рефлексия общая (по желанию от делегаций – командир - участник).</a:t>
                      </a:r>
                      <a:endParaRPr lang="ru-RU" sz="1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137" marR="411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4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Конференц-зал.</a:t>
                      </a:r>
                      <a:endParaRPr lang="ru-RU" sz="1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137" marR="411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4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Комиссар. Ведущий.</a:t>
                      </a:r>
                      <a:endParaRPr lang="ru-RU" sz="1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137" marR="411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400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16.50-17.00</a:t>
                      </a:r>
                      <a:endParaRPr lang="ru-RU" sz="1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137" marR="411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78295772"/>
                  </a:ext>
                </a:extLst>
              </a:tr>
              <a:tr h="360235">
                <a:tc>
                  <a:txBody>
                    <a:bodyPr/>
                    <a:lstStyle/>
                    <a:p>
                      <a:pPr marL="342900" lvl="0" indent="-342900" algn="ctr">
                        <a:buFont typeface="+mj-lt"/>
                        <a:buAutoNum type="arabicPeriod"/>
                      </a:pPr>
                      <a:r>
                        <a:rPr lang="ru-RU" sz="1400" b="1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137" marR="411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4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Фото на память.</a:t>
                      </a:r>
                      <a:endParaRPr lang="ru-RU" sz="1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137" marR="411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4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Холл-Арена</a:t>
                      </a:r>
                      <a:endParaRPr lang="ru-RU" sz="1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137" marR="411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4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Все</a:t>
                      </a:r>
                      <a:endParaRPr lang="ru-RU" sz="1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137" marR="411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400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17.00-17.05</a:t>
                      </a:r>
                      <a:endParaRPr lang="ru-RU" sz="1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137" marR="411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55977202"/>
                  </a:ext>
                </a:extLst>
              </a:tr>
            </a:tbl>
          </a:graphicData>
        </a:graphic>
      </p:graphicFrame>
      <p:sp>
        <p:nvSpPr>
          <p:cNvPr id="6" name="Rectangle 1">
            <a:extLst>
              <a:ext uri="{FF2B5EF4-FFF2-40B4-BE49-F238E27FC236}">
                <a16:creationId xmlns:a16="http://schemas.microsoft.com/office/drawing/2014/main" id="{8BF834A5-94AE-4370-4329-66598CD2C87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45219" y="156952"/>
            <a:ext cx="2778711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4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План Сбора-26-Осинка</a:t>
            </a:r>
            <a:endParaRPr kumimoji="0" lang="ru-RU" altLang="ru-RU" sz="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4099782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1475" y="2066592"/>
            <a:ext cx="3402324" cy="1890216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03044C4-BA22-92ED-FC70-13F3FA1B384D}"/>
              </a:ext>
            </a:extLst>
          </p:cNvPr>
          <p:cNvSpPr txBox="1"/>
          <p:nvPr/>
        </p:nvSpPr>
        <p:spPr>
          <a:xfrm>
            <a:off x="594804" y="0"/>
            <a:ext cx="11434439" cy="64633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 algn="just">
              <a:buSzPts val="1200"/>
              <a:buFont typeface="Symbol" panose="05050102010706020507" pitchFamily="18" charset="2"/>
              <a:buChar char=""/>
            </a:pPr>
            <a:r>
              <a:rPr lang="ru-RU" sz="18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Что мы делаем после Осинки? (обязательство от отряда, одно, конкретное)</a:t>
            </a:r>
            <a:endParaRPr lang="ru-RU" sz="16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buSzPts val="1200"/>
              <a:buFont typeface="Symbol" panose="05050102010706020507" pitchFamily="18" charset="2"/>
              <a:buChar char=""/>
            </a:pPr>
            <a:r>
              <a:rPr lang="ru-RU" sz="18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 кем из других делегаций мы хотим работать дальше? (адресная связь, не общая)</a:t>
            </a:r>
            <a:endParaRPr lang="ru-RU" sz="16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buSzPts val="1200"/>
              <a:buFont typeface="Symbol" panose="05050102010706020507" pitchFamily="18" charset="2"/>
              <a:buChar char=""/>
            </a:pPr>
            <a:r>
              <a:rPr lang="ru-RU" sz="18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Что мы хотим взять у других, а что — отдать? (обмен, а не только запрос)</a:t>
            </a:r>
            <a:endParaRPr lang="ru-RU" sz="16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/>
            <a:r>
              <a:rPr lang="ru-RU" sz="18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Каждый отряд на регистрации получает маленькую карточку «что я принёс в этот день» – одна фраза. Её он вешает на общее дерево в конференц-зале. </a:t>
            </a:r>
            <a:endParaRPr lang="ru-RU" sz="16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/>
            <a:r>
              <a:rPr lang="ru-RU" sz="18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 концу дня дерево становится видимым свидетельством «с чем мы пришли». </a:t>
            </a:r>
            <a:endParaRPr lang="ru-RU" sz="16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/>
            <a:r>
              <a:rPr lang="ru-RU" sz="18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Затем дерево наполняется другими листками – теперь на нём листья «что я уношу». </a:t>
            </a:r>
            <a:endParaRPr lang="ru-RU" sz="16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/>
            <a:r>
              <a:rPr lang="ru-RU" sz="18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Это простой ритуал с очень ясным следом.</a:t>
            </a:r>
            <a:endParaRPr lang="ru-RU" sz="16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/>
            <a:r>
              <a:rPr lang="ru-RU" sz="18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Нужно</a:t>
            </a:r>
            <a:endParaRPr lang="ru-RU" sz="16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/>
            <a:r>
              <a:rPr lang="ru-RU" sz="18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1) ведущий</a:t>
            </a:r>
            <a:endParaRPr lang="ru-RU" sz="16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/>
            <a:r>
              <a:rPr lang="ru-RU" sz="18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2) человек на музыке</a:t>
            </a:r>
            <a:endParaRPr lang="ru-RU" sz="16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/>
            <a:r>
              <a:rPr lang="ru-RU" sz="18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3) </a:t>
            </a:r>
            <a:r>
              <a:rPr lang="ru-RU" sz="1800" kern="1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слайдофильм</a:t>
            </a:r>
            <a:r>
              <a:rPr lang="ru-RU" sz="18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в паузах (</a:t>
            </a:r>
            <a:r>
              <a:rPr lang="ru-RU" sz="1800" kern="1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конференц</a:t>
            </a:r>
            <a:r>
              <a:rPr lang="ru-RU" sz="18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зал и Холл-Арена – возможно мониторы в холле при встрече)</a:t>
            </a:r>
            <a:endParaRPr lang="ru-RU" sz="16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/>
            <a:r>
              <a:rPr lang="ru-RU" sz="18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4) ролики про наш опыт предыдущих Осинок и Веснянок.</a:t>
            </a:r>
            <a:endParaRPr lang="ru-RU" sz="16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/>
            <a:r>
              <a:rPr lang="ru-RU" sz="18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5) микрофон к гармошке</a:t>
            </a:r>
            <a:endParaRPr lang="ru-RU" sz="16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/>
            <a:r>
              <a:rPr lang="ru-RU" sz="18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6) песни из фильма «Как Иван в сказку попал»</a:t>
            </a:r>
            <a:endParaRPr lang="ru-RU" sz="16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/>
            <a:r>
              <a:rPr lang="ru-RU" sz="18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ru-RU" sz="16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/>
            <a:r>
              <a:rPr lang="ru-RU" sz="1800" b="1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Танцевальная пауза</a:t>
            </a:r>
            <a:r>
              <a:rPr lang="ru-RU" sz="18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– это «перелив»: те, кто пришёл раньше, уже танцуют, поток подтягивается, и пауза сама собой выравнивает группу. Это разумно, но тогда есть два риска, которые стоит проговорить заранее.</a:t>
            </a:r>
            <a:endParaRPr lang="ru-RU" sz="16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/>
            <a:r>
              <a:rPr lang="ru-RU" sz="18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Первый – «ранние» отряды окажутся на Холл-Арене раньше и без дела, если что-то не запустится сразу. Значит, ведущему надо быть готовым танцевать «вхолостую», а не ждать полного зала.</a:t>
            </a:r>
            <a:endParaRPr lang="ru-RU" sz="16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/>
            <a:r>
              <a:rPr lang="ru-RU" sz="18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Второй – если квест у кого-то затянется сильно, финал </a:t>
            </a:r>
            <a:r>
              <a:rPr lang="ru-RU" sz="1800" kern="1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танцпаузы</a:t>
            </a:r>
            <a:r>
              <a:rPr lang="ru-RU" sz="18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станет рыхлым. Правило: пауза живёт, пока не соберутся </a:t>
            </a:r>
            <a:r>
              <a:rPr lang="ru-RU" sz="1800" b="1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все</a:t>
            </a:r>
            <a:r>
              <a:rPr lang="ru-RU" sz="18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но не дольше 15 минут. Если через 15 ещё кого-то нет – начинаем итоги квеста, а опоздавших встречают в зале с уже идущим советом дела. Об этом надо сказать командирам заранее.</a:t>
            </a:r>
            <a:endParaRPr lang="ru-RU" sz="16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1027113"/>
            <a:ext cx="10868745" cy="5906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70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Ноябрь: Педагогическая спартакиада</a:t>
            </a:r>
            <a:endParaRPr lang="en-US" sz="3700" dirty="0"/>
          </a:p>
        </p:txBody>
      </p:sp>
      <p:sp>
        <p:nvSpPr>
          <p:cNvPr id="3" name="Text 1"/>
          <p:cNvSpPr/>
          <p:nvPr/>
        </p:nvSpPr>
        <p:spPr>
          <a:xfrm>
            <a:off x="661475" y="2420640"/>
            <a:ext cx="6903269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5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Место проведения</a:t>
            </a:r>
            <a:endParaRPr lang="en-US" sz="1850" dirty="0"/>
          </a:p>
        </p:txBody>
      </p:sp>
      <p:sp>
        <p:nvSpPr>
          <p:cNvPr id="4" name="Text 2"/>
          <p:cNvSpPr/>
          <p:nvPr/>
        </p:nvSpPr>
        <p:spPr>
          <a:xfrm>
            <a:off x="661475" y="2904927"/>
            <a:ext cx="7512854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b="1" dirty="0">
                <a:solidFill>
                  <a:srgbClr val="3C3939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ГБОУ СОШ № 376</a:t>
            </a:r>
            <a:endParaRPr lang="en-US" sz="1450" dirty="0"/>
          </a:p>
        </p:txBody>
      </p:sp>
      <p:sp>
        <p:nvSpPr>
          <p:cNvPr id="5" name="Text 3"/>
          <p:cNvSpPr/>
          <p:nvPr/>
        </p:nvSpPr>
        <p:spPr>
          <a:xfrm>
            <a:off x="661475" y="3396357"/>
            <a:ext cx="6903269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5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Формат</a:t>
            </a:r>
            <a:endParaRPr lang="en-US" sz="1850" dirty="0"/>
          </a:p>
        </p:txBody>
      </p:sp>
      <p:sp>
        <p:nvSpPr>
          <p:cNvPr id="6" name="Text 4"/>
          <p:cNvSpPr/>
          <p:nvPr/>
        </p:nvSpPr>
        <p:spPr>
          <a:xfrm>
            <a:off x="661475" y="3880644"/>
            <a:ext cx="6903269" cy="9072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Тематическое образовательное событие, объединяющее учащихся психолого-педагогических классов в командных испытаниях педагогической направленности.</a:t>
            </a:r>
            <a:endParaRPr lang="en-US" sz="1450" dirty="0"/>
          </a:p>
        </p:txBody>
      </p:sp>
      <p:sp>
        <p:nvSpPr>
          <p:cNvPr id="7" name="Shape 5"/>
          <p:cNvSpPr/>
          <p:nvPr/>
        </p:nvSpPr>
        <p:spPr>
          <a:xfrm>
            <a:off x="661475" y="5000526"/>
            <a:ext cx="2140889" cy="287139"/>
          </a:xfrm>
          <a:prstGeom prst="roundRect">
            <a:avLst>
              <a:gd name="adj" fmla="val 22118"/>
            </a:avLst>
          </a:prstGeom>
          <a:noFill/>
          <a:ln w="6350">
            <a:solidFill>
              <a:srgbClr val="1B1B27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8" name="Text 6"/>
          <p:cNvSpPr/>
          <p:nvPr/>
        </p:nvSpPr>
        <p:spPr>
          <a:xfrm>
            <a:off x="774879" y="5057180"/>
            <a:ext cx="2523665" cy="1738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6000"/>
              </a:lnSpc>
              <a:buNone/>
            </a:pPr>
            <a:r>
              <a:rPr lang="en-US" sz="1150" dirty="0">
                <a:solidFill>
                  <a:srgbClr val="1B1B27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ТЕМАТИЧЕСКОЕ СОБЫТИЕ</a:t>
            </a:r>
            <a:endParaRPr lang="en-US" sz="1150" dirty="0"/>
          </a:p>
        </p:txBody>
      </p:sp>
      <p:pic>
        <p:nvPicPr>
          <p:cNvPr id="9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32251" y="2113855"/>
            <a:ext cx="3504219" cy="3504307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1027113"/>
            <a:ext cx="10868745" cy="5906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70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Декабрь: «Технологиум»</a:t>
            </a:r>
            <a:endParaRPr lang="en-US" sz="370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1475" y="2113855"/>
            <a:ext cx="3504219" cy="3504307"/>
          </a:xfrm>
          <a:prstGeom prst="rect">
            <a:avLst/>
          </a:prstGeom>
        </p:spPr>
      </p:pic>
      <p:sp>
        <p:nvSpPr>
          <p:cNvPr id="4" name="Shape 1"/>
          <p:cNvSpPr/>
          <p:nvPr/>
        </p:nvSpPr>
        <p:spPr>
          <a:xfrm>
            <a:off x="4633201" y="2522240"/>
            <a:ext cx="2140889" cy="287139"/>
          </a:xfrm>
          <a:prstGeom prst="roundRect">
            <a:avLst>
              <a:gd name="adj" fmla="val 22118"/>
            </a:avLst>
          </a:prstGeom>
          <a:noFill/>
          <a:ln w="6350">
            <a:solidFill>
              <a:srgbClr val="1B1B27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5" name="Text 2"/>
          <p:cNvSpPr/>
          <p:nvPr/>
        </p:nvSpPr>
        <p:spPr>
          <a:xfrm>
            <a:off x="4746605" y="2578894"/>
            <a:ext cx="2523665" cy="1738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6000"/>
              </a:lnSpc>
              <a:buNone/>
            </a:pPr>
            <a:r>
              <a:rPr lang="en-US" sz="1150" dirty="0">
                <a:solidFill>
                  <a:srgbClr val="1B1B27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ТЕМАТИЧЕСКОЕ СОБЫТИЕ</a:t>
            </a:r>
            <a:endParaRPr lang="en-US" sz="1150" dirty="0"/>
          </a:p>
        </p:txBody>
      </p:sp>
      <p:sp>
        <p:nvSpPr>
          <p:cNvPr id="6" name="Text 3"/>
          <p:cNvSpPr/>
          <p:nvPr/>
        </p:nvSpPr>
        <p:spPr>
          <a:xfrm>
            <a:off x="4633201" y="2884984"/>
            <a:ext cx="6903269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5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Место проведения</a:t>
            </a:r>
            <a:endParaRPr lang="en-US" sz="1850" dirty="0"/>
          </a:p>
        </p:txBody>
      </p:sp>
      <p:sp>
        <p:nvSpPr>
          <p:cNvPr id="7" name="Text 4"/>
          <p:cNvSpPr/>
          <p:nvPr/>
        </p:nvSpPr>
        <p:spPr>
          <a:xfrm>
            <a:off x="4633201" y="3369270"/>
            <a:ext cx="7512854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b="1" dirty="0">
                <a:solidFill>
                  <a:srgbClr val="3C3939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Физико-математический лицей</a:t>
            </a:r>
            <a:endParaRPr lang="en-US" sz="1450" dirty="0"/>
          </a:p>
        </p:txBody>
      </p:sp>
      <p:sp>
        <p:nvSpPr>
          <p:cNvPr id="8" name="Text 5"/>
          <p:cNvSpPr/>
          <p:nvPr/>
        </p:nvSpPr>
        <p:spPr>
          <a:xfrm>
            <a:off x="4633201" y="3860701"/>
            <a:ext cx="6903269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5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О событии</a:t>
            </a:r>
            <a:endParaRPr lang="en-US" sz="1850" dirty="0"/>
          </a:p>
        </p:txBody>
      </p:sp>
      <p:sp>
        <p:nvSpPr>
          <p:cNvPr id="9" name="Text 6"/>
          <p:cNvSpPr/>
          <p:nvPr/>
        </p:nvSpPr>
        <p:spPr>
          <a:xfrm>
            <a:off x="4633201" y="4344988"/>
            <a:ext cx="6903269" cy="9072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Тематическое образовательное событие на базе физико-математического лицея. Участники знакомятся с современными технологиями в образовании.</a:t>
            </a:r>
            <a:endParaRPr lang="en-US" sz="145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4571886" cy="6858000"/>
          </a:xfrm>
          <a:prstGeom prst="rect">
            <a:avLst/>
          </a:prstGeom>
          <a:solidFill>
            <a:srgbClr val="E1E1EA"/>
          </a:solidFill>
          <a:ln/>
        </p:spPr>
        <p:txBody>
          <a:bodyPr/>
          <a:lstStyle/>
          <a:p>
            <a:endParaRPr lang="ru-RU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454" y="506909"/>
            <a:ext cx="4382879" cy="584408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5233360" y="1584325"/>
            <a:ext cx="6296860" cy="118129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70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Январь: «Блокадный Учитель»</a:t>
            </a:r>
            <a:endParaRPr lang="en-US" sz="3700" dirty="0"/>
          </a:p>
        </p:txBody>
      </p:sp>
      <p:sp>
        <p:nvSpPr>
          <p:cNvPr id="5" name="Shape 2"/>
          <p:cNvSpPr/>
          <p:nvPr/>
        </p:nvSpPr>
        <p:spPr>
          <a:xfrm>
            <a:off x="5233360" y="3049091"/>
            <a:ext cx="2140889" cy="287139"/>
          </a:xfrm>
          <a:prstGeom prst="roundRect">
            <a:avLst>
              <a:gd name="adj" fmla="val 22118"/>
            </a:avLst>
          </a:prstGeom>
          <a:solidFill>
            <a:srgbClr val="E1E1EA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6" name="Text 3"/>
          <p:cNvSpPr/>
          <p:nvPr/>
        </p:nvSpPr>
        <p:spPr>
          <a:xfrm>
            <a:off x="5346765" y="3105745"/>
            <a:ext cx="2523665" cy="1738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6000"/>
              </a:lnSpc>
              <a:buNone/>
            </a:pPr>
            <a:r>
              <a:rPr lang="en-US" sz="11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ТЕМАТИЧЕСКОЕ СОБЫТИЕ</a:t>
            </a:r>
            <a:endParaRPr lang="en-US" sz="1150" dirty="0"/>
          </a:p>
        </p:txBody>
      </p:sp>
      <p:sp>
        <p:nvSpPr>
          <p:cNvPr id="7" name="Text 4"/>
          <p:cNvSpPr/>
          <p:nvPr/>
        </p:nvSpPr>
        <p:spPr>
          <a:xfrm>
            <a:off x="5233360" y="3548856"/>
            <a:ext cx="6296860" cy="172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33000"/>
              </a:lnSpc>
              <a:spcAft>
                <a:spcPts val="1650"/>
              </a:spcAft>
              <a:buNone/>
            </a:pPr>
            <a:r>
              <a:rPr lang="en-US" sz="14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Место проведения: </a:t>
            </a:r>
            <a:r>
              <a:rPr lang="en-US" sz="1450" b="1" dirty="0">
                <a:solidFill>
                  <a:srgbClr val="3C3939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ГБОУ СОШ № 356</a:t>
            </a:r>
            <a:endParaRPr lang="en-US" sz="1450" dirty="0"/>
          </a:p>
          <a:p>
            <a:pPr marL="0" indent="0" algn="l">
              <a:lnSpc>
                <a:spcPct val="133000"/>
              </a:lnSpc>
              <a:buNone/>
            </a:pPr>
            <a:r>
              <a:rPr lang="en-US" sz="14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Памятное тематическое образовательное событие, посвящённое подвигу учителей в годы блокады Ленинграда. Формирует ценностное отношение будущих педагогов к профессиональному долгу.</a:t>
            </a:r>
            <a:endParaRPr lang="en-US" sz="145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1027113"/>
            <a:ext cx="10868745" cy="5906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70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Февраль: «Кванториум для учителя»</a:t>
            </a:r>
            <a:endParaRPr lang="en-US" sz="3700" dirty="0"/>
          </a:p>
        </p:txBody>
      </p:sp>
      <p:sp>
        <p:nvSpPr>
          <p:cNvPr id="3" name="Text 1"/>
          <p:cNvSpPr/>
          <p:nvPr/>
        </p:nvSpPr>
        <p:spPr>
          <a:xfrm>
            <a:off x="661475" y="2420640"/>
            <a:ext cx="6903269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5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Место проведения</a:t>
            </a:r>
            <a:endParaRPr lang="en-US" sz="1850" dirty="0"/>
          </a:p>
        </p:txBody>
      </p:sp>
      <p:sp>
        <p:nvSpPr>
          <p:cNvPr id="4" name="Text 2"/>
          <p:cNvSpPr/>
          <p:nvPr/>
        </p:nvSpPr>
        <p:spPr>
          <a:xfrm>
            <a:off x="661475" y="2904927"/>
            <a:ext cx="7512854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b="1" dirty="0">
                <a:solidFill>
                  <a:srgbClr val="3C3939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ГБОУ СОШ № 489</a:t>
            </a:r>
            <a:endParaRPr lang="en-US" sz="1450" dirty="0"/>
          </a:p>
        </p:txBody>
      </p:sp>
      <p:sp>
        <p:nvSpPr>
          <p:cNvPr id="5" name="Text 3"/>
          <p:cNvSpPr/>
          <p:nvPr/>
        </p:nvSpPr>
        <p:spPr>
          <a:xfrm>
            <a:off x="661475" y="3396357"/>
            <a:ext cx="6903269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5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О событии</a:t>
            </a:r>
            <a:endParaRPr lang="en-US" sz="1850" dirty="0"/>
          </a:p>
        </p:txBody>
      </p:sp>
      <p:sp>
        <p:nvSpPr>
          <p:cNvPr id="6" name="Text 4"/>
          <p:cNvSpPr/>
          <p:nvPr/>
        </p:nvSpPr>
        <p:spPr>
          <a:xfrm>
            <a:off x="661475" y="3880644"/>
            <a:ext cx="6903269" cy="9072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Тематическое образовательное событие, посвящённое современным методикам и инструментам педагогической деятельности. Участники осваивают новые подходы к обучению.</a:t>
            </a:r>
            <a:endParaRPr lang="en-US" sz="1450" dirty="0"/>
          </a:p>
        </p:txBody>
      </p:sp>
      <p:sp>
        <p:nvSpPr>
          <p:cNvPr id="7" name="Shape 5"/>
          <p:cNvSpPr/>
          <p:nvPr/>
        </p:nvSpPr>
        <p:spPr>
          <a:xfrm>
            <a:off x="661475" y="5000526"/>
            <a:ext cx="2140889" cy="287139"/>
          </a:xfrm>
          <a:prstGeom prst="roundRect">
            <a:avLst>
              <a:gd name="adj" fmla="val 22118"/>
            </a:avLst>
          </a:prstGeom>
          <a:noFill/>
          <a:ln w="6350">
            <a:solidFill>
              <a:srgbClr val="1B1B27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8" name="Text 6"/>
          <p:cNvSpPr/>
          <p:nvPr/>
        </p:nvSpPr>
        <p:spPr>
          <a:xfrm>
            <a:off x="774879" y="5057180"/>
            <a:ext cx="2523665" cy="1738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6000"/>
              </a:lnSpc>
              <a:buNone/>
            </a:pPr>
            <a:r>
              <a:rPr lang="en-US" sz="1150" dirty="0">
                <a:solidFill>
                  <a:srgbClr val="1B1B27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ТЕМАТИЧЕСКОЕ СОБЫТИЕ</a:t>
            </a:r>
            <a:endParaRPr lang="en-US" sz="1150" dirty="0"/>
          </a:p>
        </p:txBody>
      </p:sp>
      <p:pic>
        <p:nvPicPr>
          <p:cNvPr id="9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32251" y="2113855"/>
            <a:ext cx="3504219" cy="3504307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947738"/>
            <a:ext cx="10868745" cy="5906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70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Март: Фестиваль уроков</a:t>
            </a:r>
            <a:endParaRPr lang="en-US" sz="370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1475" y="2113855"/>
            <a:ext cx="3504219" cy="3504307"/>
          </a:xfrm>
          <a:prstGeom prst="rect">
            <a:avLst/>
          </a:prstGeom>
        </p:spPr>
      </p:pic>
      <p:sp>
        <p:nvSpPr>
          <p:cNvPr id="4" name="Shape 1"/>
          <p:cNvSpPr/>
          <p:nvPr/>
        </p:nvSpPr>
        <p:spPr>
          <a:xfrm>
            <a:off x="4633201" y="2034480"/>
            <a:ext cx="2140889" cy="287139"/>
          </a:xfrm>
          <a:prstGeom prst="roundRect">
            <a:avLst>
              <a:gd name="adj" fmla="val 22118"/>
            </a:avLst>
          </a:prstGeom>
          <a:noFill/>
          <a:ln w="6350">
            <a:solidFill>
              <a:srgbClr val="1B1B27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5" name="Text 2"/>
          <p:cNvSpPr/>
          <p:nvPr/>
        </p:nvSpPr>
        <p:spPr>
          <a:xfrm>
            <a:off x="4746605" y="2091134"/>
            <a:ext cx="2523665" cy="1738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6000"/>
              </a:lnSpc>
              <a:buNone/>
            </a:pPr>
            <a:r>
              <a:rPr lang="en-US" sz="1150" dirty="0">
                <a:solidFill>
                  <a:srgbClr val="1B1B27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ТЕМАТИЧЕСКОЕ СОБЫТИЕ</a:t>
            </a:r>
            <a:endParaRPr lang="en-US" sz="1150" dirty="0"/>
          </a:p>
        </p:txBody>
      </p:sp>
      <p:sp>
        <p:nvSpPr>
          <p:cNvPr id="6" name="Text 3"/>
          <p:cNvSpPr/>
          <p:nvPr/>
        </p:nvSpPr>
        <p:spPr>
          <a:xfrm>
            <a:off x="4633201" y="2397224"/>
            <a:ext cx="6903269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5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Место проведения</a:t>
            </a:r>
            <a:endParaRPr lang="en-US" sz="1850" dirty="0"/>
          </a:p>
        </p:txBody>
      </p:sp>
      <p:sp>
        <p:nvSpPr>
          <p:cNvPr id="7" name="Text 4"/>
          <p:cNvSpPr/>
          <p:nvPr/>
        </p:nvSpPr>
        <p:spPr>
          <a:xfrm>
            <a:off x="4633201" y="2881511"/>
            <a:ext cx="7512854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b="1" dirty="0">
                <a:solidFill>
                  <a:srgbClr val="3C3939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Экономический лицей</a:t>
            </a:r>
            <a:endParaRPr lang="en-US" sz="1450" dirty="0"/>
          </a:p>
        </p:txBody>
      </p:sp>
      <p:sp>
        <p:nvSpPr>
          <p:cNvPr id="8" name="Text 5"/>
          <p:cNvSpPr/>
          <p:nvPr/>
        </p:nvSpPr>
        <p:spPr>
          <a:xfrm>
            <a:off x="4633201" y="3372941"/>
            <a:ext cx="6903269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5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Для кого</a:t>
            </a:r>
            <a:endParaRPr lang="en-US" sz="1850" dirty="0"/>
          </a:p>
        </p:txBody>
      </p:sp>
      <p:sp>
        <p:nvSpPr>
          <p:cNvPr id="9" name="Text 6"/>
          <p:cNvSpPr/>
          <p:nvPr/>
        </p:nvSpPr>
        <p:spPr>
          <a:xfrm>
            <a:off x="4633201" y="3857228"/>
            <a:ext cx="6903269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Для будущих и молодых педагогов — участников психолого-педагогических классов</a:t>
            </a:r>
            <a:endParaRPr lang="en-US" sz="1450" dirty="0"/>
          </a:p>
        </p:txBody>
      </p:sp>
      <p:sp>
        <p:nvSpPr>
          <p:cNvPr id="10" name="Text 7"/>
          <p:cNvSpPr/>
          <p:nvPr/>
        </p:nvSpPr>
        <p:spPr>
          <a:xfrm>
            <a:off x="4633201" y="4651077"/>
            <a:ext cx="6903269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5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О событии</a:t>
            </a:r>
            <a:endParaRPr lang="en-US" sz="1850" dirty="0"/>
          </a:p>
        </p:txBody>
      </p:sp>
      <p:sp>
        <p:nvSpPr>
          <p:cNvPr id="11" name="Text 8"/>
          <p:cNvSpPr/>
          <p:nvPr/>
        </p:nvSpPr>
        <p:spPr>
          <a:xfrm>
            <a:off x="4633201" y="5135364"/>
            <a:ext cx="6903269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Тематическое образовательное событие: открытые уроки, мастерство педагогического общения и профессиональный дебют учащихся.</a:t>
            </a:r>
            <a:endParaRPr lang="en-US" sz="145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619809" y="0"/>
            <a:ext cx="4571886" cy="6858000"/>
          </a:xfrm>
          <a:prstGeom prst="rect">
            <a:avLst/>
          </a:prstGeom>
          <a:solidFill>
            <a:srgbClr val="E1E1EA"/>
          </a:solidFill>
          <a:ln/>
        </p:spPr>
        <p:txBody>
          <a:bodyPr/>
          <a:lstStyle/>
          <a:p>
            <a:endParaRPr lang="ru-RU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14263" y="506909"/>
            <a:ext cx="4382879" cy="584408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661475" y="1296194"/>
            <a:ext cx="6296860" cy="118129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70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Апрель: Завершение программы</a:t>
            </a:r>
            <a:endParaRPr lang="en-US" sz="3700" dirty="0"/>
          </a:p>
        </p:txBody>
      </p:sp>
      <p:sp>
        <p:nvSpPr>
          <p:cNvPr id="5" name="Shape 2"/>
          <p:cNvSpPr/>
          <p:nvPr/>
        </p:nvSpPr>
        <p:spPr>
          <a:xfrm>
            <a:off x="661475" y="2760960"/>
            <a:ext cx="1794922" cy="287139"/>
          </a:xfrm>
          <a:prstGeom prst="roundRect">
            <a:avLst>
              <a:gd name="adj" fmla="val 22118"/>
            </a:avLst>
          </a:prstGeom>
          <a:solidFill>
            <a:srgbClr val="E1E1EA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6" name="Text 3"/>
          <p:cNvSpPr/>
          <p:nvPr/>
        </p:nvSpPr>
        <p:spPr>
          <a:xfrm>
            <a:off x="774879" y="2817614"/>
            <a:ext cx="2177698" cy="1738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6000"/>
              </a:lnSpc>
              <a:buNone/>
            </a:pPr>
            <a:r>
              <a:rPr lang="en-US" sz="11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РАМОЧНОЕ СОБЫТИЕ</a:t>
            </a:r>
            <a:endParaRPr lang="en-US" sz="1150" dirty="0"/>
          </a:p>
        </p:txBody>
      </p:sp>
      <p:sp>
        <p:nvSpPr>
          <p:cNvPr id="7" name="Text 4"/>
          <p:cNvSpPr/>
          <p:nvPr/>
        </p:nvSpPr>
        <p:spPr>
          <a:xfrm>
            <a:off x="661475" y="3123704"/>
            <a:ext cx="6296860" cy="94495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95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Коммунарский сбор «Веснянка-2</a:t>
            </a:r>
            <a:r>
              <a:rPr lang="ru-RU" sz="295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7</a:t>
            </a:r>
            <a:endParaRPr lang="en-US" sz="2950" dirty="0"/>
          </a:p>
        </p:txBody>
      </p:sp>
      <p:sp>
        <p:nvSpPr>
          <p:cNvPr id="8" name="Text 5"/>
          <p:cNvSpPr/>
          <p:nvPr/>
        </p:nvSpPr>
        <p:spPr>
          <a:xfrm>
            <a:off x="661475" y="4352131"/>
            <a:ext cx="6296860" cy="12096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Итоговое рамочное событие для всех школьников психолого-педагогических классов Московского района. Организаторы — студенты Политеха Петра Великого. Подводит итоги года и отмечает завершение программы СИОП.</a:t>
            </a:r>
            <a:endParaRPr lang="en-US" sz="145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530721"/>
            <a:ext cx="10868745" cy="37832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35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Временная шкала СИОП</a:t>
            </a:r>
            <a:endParaRPr lang="en-US" sz="2350" dirty="0"/>
          </a:p>
        </p:txBody>
      </p:sp>
      <p:sp>
        <p:nvSpPr>
          <p:cNvPr id="3" name="Text 1"/>
          <p:cNvSpPr/>
          <p:nvPr/>
        </p:nvSpPr>
        <p:spPr>
          <a:xfrm>
            <a:off x="661475" y="1064121"/>
            <a:ext cx="11478330" cy="1588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9000"/>
              </a:lnSpc>
              <a:buNone/>
            </a:pPr>
            <a:r>
              <a:rPr lang="en-US" sz="950" b="1" dirty="0">
                <a:solidFill>
                  <a:srgbClr val="3C3939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Октябрь–апрель</a:t>
            </a:r>
            <a:r>
              <a:rPr lang="en-US" sz="9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— период реализации программы в </a:t>
            </a:r>
            <a:r>
              <a:rPr lang="ru-RU" sz="9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8+</a:t>
            </a:r>
            <a:r>
              <a:rPr lang="en-US" sz="9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школах Московского района</a:t>
            </a:r>
            <a:endParaRPr lang="en-US" sz="950" dirty="0"/>
          </a:p>
        </p:txBody>
      </p:sp>
      <p:sp>
        <p:nvSpPr>
          <p:cNvPr id="4" name="Shape 2"/>
          <p:cNvSpPr/>
          <p:nvPr/>
        </p:nvSpPr>
        <p:spPr>
          <a:xfrm>
            <a:off x="6089498" y="1310184"/>
            <a:ext cx="12700" cy="4563170"/>
          </a:xfrm>
          <a:prstGeom prst="roundRect">
            <a:avLst>
              <a:gd name="adj" fmla="val 49999"/>
            </a:avLst>
          </a:prstGeom>
          <a:solidFill>
            <a:srgbClr val="C7C7D0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5" name="Shape 3"/>
          <p:cNvSpPr/>
          <p:nvPr/>
        </p:nvSpPr>
        <p:spPr>
          <a:xfrm>
            <a:off x="5609092" y="1440061"/>
            <a:ext cx="363231" cy="12700"/>
          </a:xfrm>
          <a:prstGeom prst="roundRect">
            <a:avLst>
              <a:gd name="adj" fmla="val 49999"/>
            </a:avLst>
          </a:prstGeom>
          <a:solidFill>
            <a:srgbClr val="C7C7D0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6" name="Shape 4"/>
          <p:cNvSpPr/>
          <p:nvPr/>
        </p:nvSpPr>
        <p:spPr>
          <a:xfrm>
            <a:off x="5959624" y="1310184"/>
            <a:ext cx="272448" cy="272455"/>
          </a:xfrm>
          <a:prstGeom prst="roundRect">
            <a:avLst>
              <a:gd name="adj" fmla="val 18667"/>
            </a:avLst>
          </a:prstGeom>
          <a:solidFill>
            <a:srgbClr val="E1E1EA"/>
          </a:solidFill>
          <a:ln w="6350">
            <a:solidFill>
              <a:srgbClr val="C7C7D0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7" name="Text 5"/>
          <p:cNvSpPr/>
          <p:nvPr/>
        </p:nvSpPr>
        <p:spPr>
          <a:xfrm>
            <a:off x="6005065" y="1332905"/>
            <a:ext cx="181566" cy="22701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40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1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661475" y="1351756"/>
            <a:ext cx="4828955" cy="1892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ct val="104000"/>
              </a:lnSpc>
              <a:buNone/>
            </a:pPr>
            <a:r>
              <a:rPr lang="en-US" sz="11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Октябрь</a:t>
            </a:r>
            <a:endParaRPr lang="en-US" sz="1150" dirty="0"/>
          </a:p>
        </p:txBody>
      </p:sp>
      <p:sp>
        <p:nvSpPr>
          <p:cNvPr id="9" name="Text 7"/>
          <p:cNvSpPr/>
          <p:nvPr/>
        </p:nvSpPr>
        <p:spPr>
          <a:xfrm>
            <a:off x="661475" y="1587500"/>
            <a:ext cx="4828955" cy="1588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ct val="109000"/>
              </a:lnSpc>
              <a:buNone/>
            </a:pPr>
            <a:r>
              <a:rPr lang="en-US" sz="9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«Осинка-2</a:t>
            </a:r>
            <a:r>
              <a:rPr lang="ru-RU" sz="9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6</a:t>
            </a:r>
            <a:r>
              <a:rPr lang="en-US" sz="9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» — старт</a:t>
            </a:r>
            <a:endParaRPr lang="en-US" sz="950" dirty="0"/>
          </a:p>
        </p:txBody>
      </p:sp>
      <p:sp>
        <p:nvSpPr>
          <p:cNvPr id="10" name="Shape 8"/>
          <p:cNvSpPr/>
          <p:nvPr/>
        </p:nvSpPr>
        <p:spPr>
          <a:xfrm>
            <a:off x="6219372" y="2079427"/>
            <a:ext cx="363231" cy="12700"/>
          </a:xfrm>
          <a:prstGeom prst="roundRect">
            <a:avLst>
              <a:gd name="adj" fmla="val 49999"/>
            </a:avLst>
          </a:prstGeom>
          <a:solidFill>
            <a:srgbClr val="C7C7D0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11" name="Shape 9"/>
          <p:cNvSpPr/>
          <p:nvPr/>
        </p:nvSpPr>
        <p:spPr>
          <a:xfrm>
            <a:off x="5959624" y="1949549"/>
            <a:ext cx="272448" cy="272455"/>
          </a:xfrm>
          <a:prstGeom prst="roundRect">
            <a:avLst>
              <a:gd name="adj" fmla="val 18667"/>
            </a:avLst>
          </a:prstGeom>
          <a:solidFill>
            <a:srgbClr val="E1E1EA"/>
          </a:solidFill>
          <a:ln w="6350">
            <a:solidFill>
              <a:srgbClr val="C7C7D0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12" name="Text 10"/>
          <p:cNvSpPr/>
          <p:nvPr/>
        </p:nvSpPr>
        <p:spPr>
          <a:xfrm>
            <a:off x="6005065" y="1972270"/>
            <a:ext cx="181566" cy="22701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40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2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6701265" y="1991122"/>
            <a:ext cx="4828955" cy="1892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1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Ноябрь</a:t>
            </a:r>
            <a:endParaRPr lang="en-US" sz="1150" dirty="0"/>
          </a:p>
        </p:txBody>
      </p:sp>
      <p:sp>
        <p:nvSpPr>
          <p:cNvPr id="14" name="Text 12"/>
          <p:cNvSpPr/>
          <p:nvPr/>
        </p:nvSpPr>
        <p:spPr>
          <a:xfrm>
            <a:off x="6701265" y="2226866"/>
            <a:ext cx="4828955" cy="1588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9000"/>
              </a:lnSpc>
              <a:buNone/>
            </a:pPr>
            <a:r>
              <a:rPr lang="en-US" sz="9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Педагогическая спартакиада</a:t>
            </a:r>
            <a:endParaRPr lang="en-US" sz="950" dirty="0"/>
          </a:p>
        </p:txBody>
      </p:sp>
      <p:sp>
        <p:nvSpPr>
          <p:cNvPr id="15" name="Shape 13"/>
          <p:cNvSpPr/>
          <p:nvPr/>
        </p:nvSpPr>
        <p:spPr>
          <a:xfrm>
            <a:off x="5609092" y="2662039"/>
            <a:ext cx="363231" cy="12700"/>
          </a:xfrm>
          <a:prstGeom prst="roundRect">
            <a:avLst>
              <a:gd name="adj" fmla="val 49999"/>
            </a:avLst>
          </a:prstGeom>
          <a:solidFill>
            <a:srgbClr val="C7C7D0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16" name="Shape 14"/>
          <p:cNvSpPr/>
          <p:nvPr/>
        </p:nvSpPr>
        <p:spPr>
          <a:xfrm>
            <a:off x="5959624" y="2532162"/>
            <a:ext cx="272448" cy="272455"/>
          </a:xfrm>
          <a:prstGeom prst="roundRect">
            <a:avLst>
              <a:gd name="adj" fmla="val 18667"/>
            </a:avLst>
          </a:prstGeom>
          <a:solidFill>
            <a:srgbClr val="E1E1EA"/>
          </a:solidFill>
          <a:ln w="6350">
            <a:solidFill>
              <a:srgbClr val="C7C7D0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17" name="Text 15"/>
          <p:cNvSpPr/>
          <p:nvPr/>
        </p:nvSpPr>
        <p:spPr>
          <a:xfrm>
            <a:off x="6005065" y="2554883"/>
            <a:ext cx="181566" cy="22701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40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3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661475" y="2573734"/>
            <a:ext cx="4828955" cy="1892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ct val="104000"/>
              </a:lnSpc>
              <a:buNone/>
            </a:pPr>
            <a:r>
              <a:rPr lang="en-US" sz="11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Декабрь</a:t>
            </a:r>
            <a:endParaRPr lang="en-US" sz="1150" dirty="0"/>
          </a:p>
        </p:txBody>
      </p:sp>
      <p:sp>
        <p:nvSpPr>
          <p:cNvPr id="19" name="Text 17"/>
          <p:cNvSpPr/>
          <p:nvPr/>
        </p:nvSpPr>
        <p:spPr>
          <a:xfrm>
            <a:off x="661475" y="2809478"/>
            <a:ext cx="4828955" cy="1588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ct val="109000"/>
              </a:lnSpc>
              <a:buNone/>
            </a:pPr>
            <a:r>
              <a:rPr lang="en-US" sz="9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«Технологиум»</a:t>
            </a:r>
            <a:endParaRPr lang="en-US" sz="950" dirty="0"/>
          </a:p>
        </p:txBody>
      </p:sp>
      <p:sp>
        <p:nvSpPr>
          <p:cNvPr id="20" name="Shape 18"/>
          <p:cNvSpPr/>
          <p:nvPr/>
        </p:nvSpPr>
        <p:spPr>
          <a:xfrm>
            <a:off x="6219372" y="3244751"/>
            <a:ext cx="363231" cy="12700"/>
          </a:xfrm>
          <a:prstGeom prst="roundRect">
            <a:avLst>
              <a:gd name="adj" fmla="val 49999"/>
            </a:avLst>
          </a:prstGeom>
          <a:solidFill>
            <a:srgbClr val="C7C7D0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21" name="Shape 19"/>
          <p:cNvSpPr/>
          <p:nvPr/>
        </p:nvSpPr>
        <p:spPr>
          <a:xfrm>
            <a:off x="5959624" y="3114873"/>
            <a:ext cx="272448" cy="272455"/>
          </a:xfrm>
          <a:prstGeom prst="roundRect">
            <a:avLst>
              <a:gd name="adj" fmla="val 18667"/>
            </a:avLst>
          </a:prstGeom>
          <a:solidFill>
            <a:srgbClr val="E1E1EA"/>
          </a:solidFill>
          <a:ln w="6350">
            <a:solidFill>
              <a:srgbClr val="C7C7D0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22" name="Text 20"/>
          <p:cNvSpPr/>
          <p:nvPr/>
        </p:nvSpPr>
        <p:spPr>
          <a:xfrm>
            <a:off x="6005065" y="3137595"/>
            <a:ext cx="181566" cy="22701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40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4</a:t>
            </a:r>
            <a:endParaRPr lang="en-US" sz="1400" dirty="0"/>
          </a:p>
        </p:txBody>
      </p:sp>
      <p:sp>
        <p:nvSpPr>
          <p:cNvPr id="23" name="Text 21"/>
          <p:cNvSpPr/>
          <p:nvPr/>
        </p:nvSpPr>
        <p:spPr>
          <a:xfrm>
            <a:off x="6701265" y="3156446"/>
            <a:ext cx="4828955" cy="1892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1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Январь</a:t>
            </a:r>
            <a:endParaRPr lang="en-US" sz="1150" dirty="0"/>
          </a:p>
        </p:txBody>
      </p:sp>
      <p:sp>
        <p:nvSpPr>
          <p:cNvPr id="24" name="Text 22"/>
          <p:cNvSpPr/>
          <p:nvPr/>
        </p:nvSpPr>
        <p:spPr>
          <a:xfrm>
            <a:off x="6701265" y="3392190"/>
            <a:ext cx="4828955" cy="1588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9000"/>
              </a:lnSpc>
              <a:buNone/>
            </a:pPr>
            <a:r>
              <a:rPr lang="en-US" sz="9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«Блокадный Учитель»</a:t>
            </a:r>
            <a:endParaRPr lang="en-US" sz="950" dirty="0"/>
          </a:p>
        </p:txBody>
      </p:sp>
      <p:sp>
        <p:nvSpPr>
          <p:cNvPr id="25" name="Shape 23"/>
          <p:cNvSpPr/>
          <p:nvPr/>
        </p:nvSpPr>
        <p:spPr>
          <a:xfrm>
            <a:off x="5609092" y="3827462"/>
            <a:ext cx="363231" cy="12700"/>
          </a:xfrm>
          <a:prstGeom prst="roundRect">
            <a:avLst>
              <a:gd name="adj" fmla="val 49999"/>
            </a:avLst>
          </a:prstGeom>
          <a:solidFill>
            <a:srgbClr val="C7C7D0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26" name="Shape 24"/>
          <p:cNvSpPr/>
          <p:nvPr/>
        </p:nvSpPr>
        <p:spPr>
          <a:xfrm>
            <a:off x="5959624" y="3697585"/>
            <a:ext cx="272448" cy="272455"/>
          </a:xfrm>
          <a:prstGeom prst="roundRect">
            <a:avLst>
              <a:gd name="adj" fmla="val 18667"/>
            </a:avLst>
          </a:prstGeom>
          <a:solidFill>
            <a:srgbClr val="E1E1EA"/>
          </a:solidFill>
          <a:ln w="6350">
            <a:solidFill>
              <a:srgbClr val="C7C7D0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27" name="Text 25"/>
          <p:cNvSpPr/>
          <p:nvPr/>
        </p:nvSpPr>
        <p:spPr>
          <a:xfrm>
            <a:off x="6005065" y="3720306"/>
            <a:ext cx="181566" cy="22701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40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5</a:t>
            </a:r>
            <a:endParaRPr lang="en-US" sz="1400" dirty="0"/>
          </a:p>
        </p:txBody>
      </p:sp>
      <p:sp>
        <p:nvSpPr>
          <p:cNvPr id="28" name="Text 26"/>
          <p:cNvSpPr/>
          <p:nvPr/>
        </p:nvSpPr>
        <p:spPr>
          <a:xfrm>
            <a:off x="661475" y="3739158"/>
            <a:ext cx="4828955" cy="1892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ct val="104000"/>
              </a:lnSpc>
              <a:buNone/>
            </a:pPr>
            <a:r>
              <a:rPr lang="en-US" sz="11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Февраль</a:t>
            </a:r>
            <a:endParaRPr lang="en-US" sz="1150" dirty="0"/>
          </a:p>
        </p:txBody>
      </p:sp>
      <p:sp>
        <p:nvSpPr>
          <p:cNvPr id="29" name="Text 27"/>
          <p:cNvSpPr/>
          <p:nvPr/>
        </p:nvSpPr>
        <p:spPr>
          <a:xfrm>
            <a:off x="661475" y="3974902"/>
            <a:ext cx="4828955" cy="1588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ct val="109000"/>
              </a:lnSpc>
              <a:buNone/>
            </a:pPr>
            <a:r>
              <a:rPr lang="en-US" sz="9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«Кванториум для учителя»</a:t>
            </a:r>
            <a:endParaRPr lang="en-US" sz="950" dirty="0"/>
          </a:p>
        </p:txBody>
      </p:sp>
      <p:sp>
        <p:nvSpPr>
          <p:cNvPr id="30" name="Shape 28"/>
          <p:cNvSpPr/>
          <p:nvPr/>
        </p:nvSpPr>
        <p:spPr>
          <a:xfrm>
            <a:off x="6219372" y="4410174"/>
            <a:ext cx="363231" cy="12700"/>
          </a:xfrm>
          <a:prstGeom prst="roundRect">
            <a:avLst>
              <a:gd name="adj" fmla="val 49999"/>
            </a:avLst>
          </a:prstGeom>
          <a:solidFill>
            <a:srgbClr val="C7C7D0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31" name="Shape 29"/>
          <p:cNvSpPr/>
          <p:nvPr/>
        </p:nvSpPr>
        <p:spPr>
          <a:xfrm>
            <a:off x="5959624" y="4280297"/>
            <a:ext cx="272448" cy="272455"/>
          </a:xfrm>
          <a:prstGeom prst="roundRect">
            <a:avLst>
              <a:gd name="adj" fmla="val 18667"/>
            </a:avLst>
          </a:prstGeom>
          <a:solidFill>
            <a:srgbClr val="E1E1EA"/>
          </a:solidFill>
          <a:ln w="6350">
            <a:solidFill>
              <a:srgbClr val="C7C7D0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32" name="Text 30"/>
          <p:cNvSpPr/>
          <p:nvPr/>
        </p:nvSpPr>
        <p:spPr>
          <a:xfrm>
            <a:off x="6005065" y="4303018"/>
            <a:ext cx="181566" cy="22701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40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6</a:t>
            </a:r>
            <a:endParaRPr lang="en-US" sz="1400" dirty="0"/>
          </a:p>
        </p:txBody>
      </p:sp>
      <p:sp>
        <p:nvSpPr>
          <p:cNvPr id="33" name="Text 31"/>
          <p:cNvSpPr/>
          <p:nvPr/>
        </p:nvSpPr>
        <p:spPr>
          <a:xfrm>
            <a:off x="6701265" y="4321870"/>
            <a:ext cx="4828955" cy="1892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1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Март</a:t>
            </a:r>
            <a:endParaRPr lang="en-US" sz="1150" dirty="0"/>
          </a:p>
        </p:txBody>
      </p:sp>
      <p:sp>
        <p:nvSpPr>
          <p:cNvPr id="34" name="Text 32"/>
          <p:cNvSpPr/>
          <p:nvPr/>
        </p:nvSpPr>
        <p:spPr>
          <a:xfrm>
            <a:off x="6701265" y="4557613"/>
            <a:ext cx="4828955" cy="1588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9000"/>
              </a:lnSpc>
              <a:buNone/>
            </a:pPr>
            <a:r>
              <a:rPr lang="en-US" sz="9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Фестиваль уроков</a:t>
            </a:r>
            <a:endParaRPr lang="en-US" sz="950" dirty="0"/>
          </a:p>
        </p:txBody>
      </p:sp>
      <p:sp>
        <p:nvSpPr>
          <p:cNvPr id="35" name="Shape 33"/>
          <p:cNvSpPr/>
          <p:nvPr/>
        </p:nvSpPr>
        <p:spPr>
          <a:xfrm>
            <a:off x="5609092" y="4992886"/>
            <a:ext cx="363231" cy="12700"/>
          </a:xfrm>
          <a:prstGeom prst="roundRect">
            <a:avLst>
              <a:gd name="adj" fmla="val 49999"/>
            </a:avLst>
          </a:prstGeom>
          <a:solidFill>
            <a:srgbClr val="C7C7D0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36" name="Shape 34"/>
          <p:cNvSpPr/>
          <p:nvPr/>
        </p:nvSpPr>
        <p:spPr>
          <a:xfrm>
            <a:off x="5959624" y="4863009"/>
            <a:ext cx="272448" cy="272455"/>
          </a:xfrm>
          <a:prstGeom prst="roundRect">
            <a:avLst>
              <a:gd name="adj" fmla="val 18667"/>
            </a:avLst>
          </a:prstGeom>
          <a:solidFill>
            <a:srgbClr val="E1E1EA"/>
          </a:solidFill>
          <a:ln w="6350">
            <a:solidFill>
              <a:srgbClr val="C7C7D0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37" name="Text 35"/>
          <p:cNvSpPr/>
          <p:nvPr/>
        </p:nvSpPr>
        <p:spPr>
          <a:xfrm>
            <a:off x="6005065" y="4885730"/>
            <a:ext cx="181566" cy="22701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40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7</a:t>
            </a:r>
            <a:endParaRPr lang="en-US" sz="1400" dirty="0"/>
          </a:p>
        </p:txBody>
      </p:sp>
      <p:sp>
        <p:nvSpPr>
          <p:cNvPr id="38" name="Text 36"/>
          <p:cNvSpPr/>
          <p:nvPr/>
        </p:nvSpPr>
        <p:spPr>
          <a:xfrm>
            <a:off x="661475" y="4904581"/>
            <a:ext cx="4828955" cy="1892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ct val="104000"/>
              </a:lnSpc>
              <a:buNone/>
            </a:pPr>
            <a:r>
              <a:rPr lang="en-US" sz="11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Апрель</a:t>
            </a:r>
            <a:endParaRPr lang="en-US" sz="1150" dirty="0"/>
          </a:p>
        </p:txBody>
      </p:sp>
      <p:sp>
        <p:nvSpPr>
          <p:cNvPr id="39" name="Text 37"/>
          <p:cNvSpPr/>
          <p:nvPr/>
        </p:nvSpPr>
        <p:spPr>
          <a:xfrm>
            <a:off x="661475" y="5140325"/>
            <a:ext cx="4828955" cy="1588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ct val="109000"/>
              </a:lnSpc>
              <a:buNone/>
            </a:pPr>
            <a:r>
              <a:rPr lang="en-US" sz="9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«Веснянка-2</a:t>
            </a:r>
            <a:r>
              <a:rPr lang="ru-RU" sz="9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7</a:t>
            </a:r>
            <a:r>
              <a:rPr lang="en-US" sz="9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» — финал</a:t>
            </a:r>
            <a:endParaRPr lang="en-US" sz="950" dirty="0"/>
          </a:p>
        </p:txBody>
      </p:sp>
      <p:sp>
        <p:nvSpPr>
          <p:cNvPr id="40" name="Shape 38"/>
          <p:cNvSpPr/>
          <p:nvPr/>
        </p:nvSpPr>
        <p:spPr>
          <a:xfrm>
            <a:off x="661475" y="5960566"/>
            <a:ext cx="10868745" cy="366613"/>
          </a:xfrm>
          <a:prstGeom prst="roundRect">
            <a:avLst>
              <a:gd name="adj" fmla="val 13872"/>
            </a:avLst>
          </a:prstGeom>
          <a:solidFill>
            <a:srgbClr val="E1E1EA"/>
          </a:solidFill>
          <a:ln/>
        </p:spPr>
        <p:txBody>
          <a:bodyPr/>
          <a:lstStyle/>
          <a:p>
            <a:r>
              <a:rPr lang="ru-RU" dirty="0"/>
              <a:t>+</a:t>
            </a:r>
          </a:p>
        </p:txBody>
      </p:sp>
      <p:pic>
        <p:nvPicPr>
          <p:cNvPr id="41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2519" y="6070302"/>
            <a:ext cx="151305" cy="121047"/>
          </a:xfrm>
          <a:prstGeom prst="rect">
            <a:avLst/>
          </a:prstGeom>
        </p:spPr>
      </p:pic>
      <p:sp>
        <p:nvSpPr>
          <p:cNvPr id="42" name="Text 39"/>
          <p:cNvSpPr/>
          <p:nvPr/>
        </p:nvSpPr>
        <p:spPr>
          <a:xfrm>
            <a:off x="1054867" y="6068318"/>
            <a:ext cx="10963894" cy="1588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9000"/>
              </a:lnSpc>
              <a:buNone/>
            </a:pPr>
            <a:r>
              <a:rPr lang="en-US" sz="95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2 рамочных события · 5 тематических образовательных событий · </a:t>
            </a:r>
            <a:r>
              <a:rPr lang="ru-RU" sz="95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8</a:t>
            </a:r>
            <a:r>
              <a:rPr lang="en-US" sz="95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школ </a:t>
            </a:r>
            <a:r>
              <a:rPr lang="en-US" sz="950" dirty="0" err="1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Московского</a:t>
            </a:r>
            <a:r>
              <a:rPr lang="en-US" sz="95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</a:t>
            </a:r>
            <a:r>
              <a:rPr lang="en-US" sz="950" dirty="0" err="1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района</a:t>
            </a:r>
            <a:r>
              <a:rPr lang="ru-RU" sz="95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+ 3 школы </a:t>
            </a:r>
            <a:endParaRPr lang="en-US" sz="9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63</TotalTime>
  <Words>1638</Words>
  <Application>Microsoft Office PowerPoint</Application>
  <PresentationFormat>Широкоэкранный</PresentationFormat>
  <Paragraphs>282</Paragraphs>
  <Slides>24</Slides>
  <Notes>22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24</vt:i4>
      </vt:variant>
    </vt:vector>
  </HeadingPairs>
  <TitlesOfParts>
    <vt:vector size="33" baseType="lpstr">
      <vt:lpstr>Times New Roman</vt:lpstr>
      <vt:lpstr>Roboto Bold</vt:lpstr>
      <vt:lpstr>Calibri Light</vt:lpstr>
      <vt:lpstr>Symbol</vt:lpstr>
      <vt:lpstr>Raleway</vt:lpstr>
      <vt:lpstr>Arial</vt:lpstr>
      <vt:lpstr>Calibri</vt:lpstr>
      <vt:lpstr>Roboto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subject/>
  <dc:creator>Пользователь</dc:creator>
  <cp:lastModifiedBy>Людмила Олефир</cp:lastModifiedBy>
  <cp:revision>6</cp:revision>
  <dcterms:created xsi:type="dcterms:W3CDTF">2026-09-28T13:48:22Z</dcterms:created>
  <dcterms:modified xsi:type="dcterms:W3CDTF">2026-09-30T09:09:36Z</dcterms:modified>
</cp:coreProperties>
</file>