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86" r:id="rId3"/>
    <p:sldId id="381" r:id="rId4"/>
    <p:sldId id="382" r:id="rId5"/>
    <p:sldId id="388" r:id="rId6"/>
    <p:sldId id="383" r:id="rId7"/>
    <p:sldId id="380" r:id="rId8"/>
    <p:sldId id="379" r:id="rId9"/>
    <p:sldId id="384" r:id="rId10"/>
    <p:sldId id="387" r:id="rId11"/>
    <p:sldId id="389" r:id="rId12"/>
    <p:sldId id="385" r:id="rId13"/>
    <p:sldId id="332" r:id="rId14"/>
    <p:sldId id="316" r:id="rId15"/>
    <p:sldId id="365" r:id="rId16"/>
    <p:sldId id="373" r:id="rId17"/>
    <p:sldId id="318" r:id="rId18"/>
    <p:sldId id="362" r:id="rId19"/>
    <p:sldId id="370" r:id="rId20"/>
    <p:sldId id="313" r:id="rId21"/>
    <p:sldId id="369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3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8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A94A-F3DD-47DD-BE1D-EE4B7D0FA94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3FE3-0FBB-4EEF-84F3-762EFD2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-ko.spb.ru/%D0%BC%D0%B5%D1%80%D0%BE%D0%BF%D1%80%D0%B8%D1%8F%D1%82%D0%B8%D1%8F/%D0%BA%D0%B0%D1%82%D0%B5%D0%B3%D0%BE%D1%80%D0%B8%D0%B8/" TargetMode="External"/><Relationship Id="rId2" Type="http://schemas.openxmlformats.org/officeDocument/2006/relationships/hyperlink" Target="https://gu.spb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lephir_l@mail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97454"/>
            <a:ext cx="9691171" cy="18695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ИМЦ Московского района Санкт-Петербурга</a:t>
            </a:r>
            <a:br>
              <a:rPr lang="ru-RU" sz="24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rgbClr val="C00000"/>
                </a:solidFill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176" y="1778696"/>
            <a:ext cx="9246824" cy="4930577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«Особенности аттестации педагогических работников  Санкт-Петербурга </a:t>
            </a:r>
          </a:p>
          <a:p>
            <a:r>
              <a:rPr lang="ru-RU" sz="3200" dirty="0"/>
              <a:t>в 2025 году»</a:t>
            </a:r>
          </a:p>
          <a:p>
            <a:r>
              <a:rPr lang="ru-RU" sz="2800" dirty="0"/>
              <a:t> Консультация  для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советников руководителя по воспитанию и взаимодействию с детскими общественными объединениями</a:t>
            </a:r>
            <a:r>
              <a:rPr lang="ru-RU" sz="2800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Методист ИМЦ </a:t>
            </a:r>
            <a:r>
              <a:rPr lang="ru-RU" dirty="0" err="1"/>
              <a:t>Олефир</a:t>
            </a:r>
            <a:r>
              <a:rPr lang="ru-RU" dirty="0"/>
              <a:t> Людмила Николаевна </a:t>
            </a:r>
          </a:p>
          <a:p>
            <a:r>
              <a:rPr lang="en-US" dirty="0" err="1"/>
              <a:t>Olephir_l</a:t>
            </a:r>
            <a:r>
              <a:rPr lang="en-US" dirty="0"/>
              <a:t>@ mail.ru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/>
              <a:t>23. 01. 2025 г. </a:t>
            </a:r>
          </a:p>
        </p:txBody>
      </p:sp>
    </p:spTree>
    <p:extLst>
      <p:ext uri="{BB962C8B-B14F-4D97-AF65-F5344CB8AC3E}">
        <p14:creationId xmlns:p14="http://schemas.microsoft.com/office/powerpoint/2010/main" val="341061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9D38CA-A1F7-BE5E-2CC3-9F49026A4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" t="25185" r="17954" b="4377"/>
          <a:stretch/>
        </p:blipFill>
        <p:spPr>
          <a:xfrm>
            <a:off x="129309" y="64655"/>
            <a:ext cx="11998036" cy="66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55323-0133-CF10-3661-499DE1A29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9" t="26936" r="3712" b="6397"/>
          <a:stretch/>
        </p:blipFill>
        <p:spPr>
          <a:xfrm>
            <a:off x="92365" y="184728"/>
            <a:ext cx="12016508" cy="64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15ECBF-8286-04B0-9124-3910915B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" y="110836"/>
            <a:ext cx="11841017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6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573" t="20180" r="19490" b="6847"/>
          <a:stretch/>
        </p:blipFill>
        <p:spPr>
          <a:xfrm>
            <a:off x="0" y="98854"/>
            <a:ext cx="5832389" cy="6759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763" t="17297" r="25399" b="7748"/>
          <a:stretch/>
        </p:blipFill>
        <p:spPr>
          <a:xfrm>
            <a:off x="6190735" y="98854"/>
            <a:ext cx="5708821" cy="67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9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6" y="365125"/>
            <a:ext cx="11590638" cy="51220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sz="3200" dirty="0"/>
              <a:t>Особенности проведения аттестации в 2024-25 году.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208" y="1000896"/>
            <a:ext cx="11962355" cy="5713055"/>
          </a:xfrm>
        </p:spPr>
        <p:txBody>
          <a:bodyPr>
            <a:normAutofit/>
          </a:bodyPr>
          <a:lstStyle/>
          <a:p>
            <a:pPr algn="just"/>
            <a:endParaRPr lang="ru-RU" sz="3200" b="1" dirty="0">
              <a:solidFill>
                <a:srgbClr val="FF0000"/>
              </a:solidFill>
            </a:endParaRPr>
          </a:p>
          <a:p>
            <a:pPr algn="just"/>
            <a:r>
              <a:rPr lang="ru-RU" sz="3200" b="1" dirty="0">
                <a:solidFill>
                  <a:srgbClr val="FF0000"/>
                </a:solidFill>
              </a:rPr>
              <a:t>обязательное предоставление</a:t>
            </a:r>
            <a:r>
              <a:rPr lang="ru-RU" sz="3200" dirty="0"/>
              <a:t> —</a:t>
            </a:r>
          </a:p>
          <a:p>
            <a:pPr algn="just"/>
            <a:r>
              <a:rPr lang="ru-RU" sz="3200" dirty="0"/>
              <a:t>справки о должности аттестуемого;</a:t>
            </a:r>
          </a:p>
          <a:p>
            <a:pPr algn="just"/>
            <a:r>
              <a:rPr lang="ru-RU" sz="3200" dirty="0"/>
              <a:t>отзывов о публичном представлении собственного профессионального опыта в форме открытого урока/занятия; </a:t>
            </a:r>
          </a:p>
          <a:p>
            <a:pPr algn="just"/>
            <a:r>
              <a:rPr lang="ru-RU" sz="3200" dirty="0"/>
              <a:t>справки об отсутствии дисциплинарных взысканий                            и обоснованных жалоб от участников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3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29" t="3471" r="3193" b="7945"/>
          <a:stretch/>
        </p:blipFill>
        <p:spPr>
          <a:xfrm>
            <a:off x="0" y="0"/>
            <a:ext cx="12100141" cy="6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9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002EF-627D-FA6A-4375-FC37C58E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8761"/>
          </a:xfrm>
        </p:spPr>
        <p:txBody>
          <a:bodyPr/>
          <a:lstStyle/>
          <a:p>
            <a:r>
              <a:rPr lang="ru-RU" dirty="0"/>
              <a:t>  Форма подачи документов: </a:t>
            </a:r>
            <a:br>
              <a:rPr lang="ru-RU" dirty="0"/>
            </a:br>
            <a:r>
              <a:rPr lang="ru-RU" dirty="0"/>
              <a:t>  сайт Госуслуг СПб</a:t>
            </a:r>
          </a:p>
        </p:txBody>
      </p:sp>
    </p:spTree>
    <p:extLst>
      <p:ext uri="{BB962C8B-B14F-4D97-AF65-F5344CB8AC3E}">
        <p14:creationId xmlns:p14="http://schemas.microsoft.com/office/powerpoint/2010/main" val="79697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" y="1"/>
            <a:ext cx="11590638" cy="169068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Обращаем ваше внимание на возможность предоставления всех документов, входящих в индивидуальную папку, в электронном виде посредством Портала «Государственные и муниципальные услуги в Санкт-Петербурге» </a:t>
            </a:r>
            <a:r>
              <a:rPr lang="ru-RU" sz="2400" b="1" dirty="0">
                <a:hlinkClick r:id="rId2"/>
              </a:rPr>
              <a:t>www.gu.spb.ru</a:t>
            </a:r>
            <a:br>
              <a:rPr lang="ru-RU" sz="2400" dirty="0"/>
            </a:br>
            <a:r>
              <a:rPr lang="ru-RU" sz="2400" dirty="0"/>
              <a:t>Количество прикрепляемых листов </a:t>
            </a:r>
            <a:r>
              <a:rPr lang="ru-RU" sz="2400" b="1" dirty="0"/>
              <a:t>НЕ ОГРАНИЧЕНО!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2001794"/>
            <a:ext cx="11590638" cy="47326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Сканы документов (обязательное условие – наличие синей печати ОУ и подписи руководителя) прикрепляются </a:t>
            </a:r>
            <a:r>
              <a:rPr lang="ru-RU" sz="2400" b="1" dirty="0"/>
              <a:t>ОДНОВРЕМЕННО с подачей заявления.</a:t>
            </a:r>
            <a:endParaRPr lang="ru-RU" sz="2400" dirty="0"/>
          </a:p>
          <a:p>
            <a:pPr algn="just"/>
            <a:r>
              <a:rPr lang="ru-RU" sz="2400" dirty="0"/>
              <a:t>Требования, предъявляемые к электронным документам: допустимые форматы файлов: </a:t>
            </a:r>
            <a:r>
              <a:rPr lang="ru-RU" sz="2400" dirty="0" err="1"/>
              <a:t>jpg</a:t>
            </a:r>
            <a:r>
              <a:rPr lang="ru-RU" sz="2400" dirty="0"/>
              <a:t>, </a:t>
            </a:r>
            <a:r>
              <a:rPr lang="ru-RU" sz="2400" dirty="0" err="1"/>
              <a:t>jpeg</a:t>
            </a:r>
            <a:r>
              <a:rPr lang="ru-RU" sz="2400" dirty="0"/>
              <a:t> и </a:t>
            </a:r>
            <a:r>
              <a:rPr lang="ru-RU" sz="2400" dirty="0" err="1"/>
              <a:t>pdf</a:t>
            </a:r>
            <a:r>
              <a:rPr lang="ru-RU" sz="2400" dirty="0"/>
              <a:t>; максимальный размер файла для добавления к электронному заявлению — 3 Мб. Документы возможно прикреплять двумя способами: каждый отдельный документ должен быть загружен в виде отдельного файла (наименование файлов должно позволять идентифицировать документ) или в виде единого </a:t>
            </a:r>
            <a:r>
              <a:rPr lang="ru-RU" sz="2400" dirty="0" err="1"/>
              <a:t>pdf</a:t>
            </a:r>
            <a:r>
              <a:rPr lang="ru-RU" sz="2400" dirty="0"/>
              <a:t>-файла, </a:t>
            </a:r>
          </a:p>
          <a:p>
            <a:pPr algn="just"/>
            <a:r>
              <a:rPr lang="ru-RU" sz="2600" dirty="0"/>
              <a:t>На сайте СПб ГКУ «Центр аттестации и мониторинга КО» размещены презентации, разъясняющие способ предоставления документов в электронной форме: </a:t>
            </a:r>
            <a:r>
              <a:rPr lang="ru-RU" sz="2600" dirty="0">
                <a:hlinkClick r:id="rId3"/>
              </a:rPr>
              <a:t>https://inspect-ko.spb.ru/мероприятия/категории/</a:t>
            </a:r>
            <a:endParaRPr lang="ru-RU" sz="2600" dirty="0"/>
          </a:p>
          <a:p>
            <a:pPr algn="just"/>
            <a:r>
              <a:rPr lang="ru-RU" sz="2600" dirty="0"/>
              <a:t>В случае подачи документов через Портал </a:t>
            </a:r>
            <a:r>
              <a:rPr lang="ru-RU" sz="2600" dirty="0" err="1"/>
              <a:t>Госуслуг</a:t>
            </a:r>
            <a:r>
              <a:rPr lang="ru-RU" sz="2600" dirty="0"/>
              <a:t> </a:t>
            </a:r>
            <a:r>
              <a:rPr lang="ru-RU" sz="2600" b="1" dirty="0"/>
              <a:t>опись документов и формы экспертных заключений</a:t>
            </a:r>
            <a:r>
              <a:rPr lang="ru-RU" sz="2600" dirty="0"/>
              <a:t> прикреплять НЕ НАДО.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289" r="3230" b="7579"/>
          <a:stretch/>
        </p:blipFill>
        <p:spPr>
          <a:xfrm>
            <a:off x="0" y="0"/>
            <a:ext cx="1208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B0876-6BE3-2963-3FE4-480B94494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 r="13494" b="4848"/>
          <a:stretch/>
        </p:blipFill>
        <p:spPr>
          <a:xfrm>
            <a:off x="-176645" y="0"/>
            <a:ext cx="12368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013D2-5378-5EF6-F5A2-AC5BCAC7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2064039"/>
          </a:xfrm>
        </p:spPr>
        <p:txBody>
          <a:bodyPr/>
          <a:lstStyle/>
          <a:p>
            <a:r>
              <a:rPr lang="ru-RU" dirty="0"/>
              <a:t>                                                              с.203- </a:t>
            </a:r>
            <a:br>
              <a:rPr lang="ru-RU" dirty="0"/>
            </a:br>
            <a:r>
              <a:rPr lang="ru-RU" dirty="0"/>
              <a:t>                                                                 210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7C2F07-8962-A510-8C26-6938EBF0A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36" t="15249" r="26559" b="5490"/>
          <a:stretch/>
        </p:blipFill>
        <p:spPr>
          <a:xfrm>
            <a:off x="339435" y="184727"/>
            <a:ext cx="8176491" cy="6511637"/>
          </a:xfrm>
        </p:spPr>
      </p:pic>
    </p:spTree>
    <p:extLst>
      <p:ext uri="{BB962C8B-B14F-4D97-AF65-F5344CB8AC3E}">
        <p14:creationId xmlns:p14="http://schemas.microsoft.com/office/powerpoint/2010/main" val="356951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81" t="7124" r="2609" b="6667"/>
          <a:stretch/>
        </p:blipFill>
        <p:spPr>
          <a:xfrm>
            <a:off x="0" y="488514"/>
            <a:ext cx="11949830" cy="6369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441" y="125261"/>
            <a:ext cx="9845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https://edu.gov.ru/activity/main_activities/talent_support/competitions_for_educators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7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695B1-FFCD-E2E3-0E9C-CF001CF049FB}"/>
              </a:ext>
            </a:extLst>
          </p:cNvPr>
          <p:cNvSpPr txBox="1"/>
          <p:nvPr/>
        </p:nvSpPr>
        <p:spPr>
          <a:xfrm>
            <a:off x="945573" y="259773"/>
            <a:ext cx="97986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https://www.garant.ru/products/ipo/prime/doc/409209576/#1000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368E-8968-4C03-73ED-B0908C5EFB92}"/>
              </a:ext>
            </a:extLst>
          </p:cNvPr>
          <p:cNvSpPr txBox="1"/>
          <p:nvPr/>
        </p:nvSpPr>
        <p:spPr>
          <a:xfrm>
            <a:off x="779319" y="1579419"/>
            <a:ext cx="111910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Приказ Министерства просвещения Российской Федерации от 31 мая 2024 г. № 374 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2023/24 учебный год"</a:t>
            </a:r>
          </a:p>
        </p:txBody>
      </p:sp>
    </p:spTree>
    <p:extLst>
      <p:ext uri="{BB962C8B-B14F-4D97-AF65-F5344CB8AC3E}">
        <p14:creationId xmlns:p14="http://schemas.microsoft.com/office/powerpoint/2010/main" val="280019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5441"/>
            <a:ext cx="10862707" cy="1426912"/>
          </a:xfrm>
        </p:spPr>
        <p:txBody>
          <a:bodyPr/>
          <a:lstStyle/>
          <a:p>
            <a:r>
              <a:rPr lang="ru-RU" dirty="0"/>
              <a:t>       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</a:rPr>
              <a:t>Успешной аттестации!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090" y="4589463"/>
            <a:ext cx="5067760" cy="1500187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Olephir_l@mail.ru</a:t>
            </a:r>
            <a:endParaRPr lang="en-US" sz="4400" dirty="0"/>
          </a:p>
          <a:p>
            <a:r>
              <a:rPr lang="en-US" sz="4400" dirty="0"/>
              <a:t> 89522105745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5853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7F880-4211-FB2F-D86F-D0B14B94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0"/>
            <a:ext cx="11877964" cy="74814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https://imc-mosk.ru/levoe-menyu/kadrovoe/attestacziya/novosti/novyie-ekspertnyie-formyi-dlya-attestaczii.html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82E8CF-0683-6A2A-3578-3FD6DD3F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37" y="563502"/>
            <a:ext cx="11647054" cy="61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E61C270-876C-2326-5BCF-9835F294D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25634"/>
              </p:ext>
            </p:extLst>
          </p:nvPr>
        </p:nvGraphicFramePr>
        <p:xfrm>
          <a:off x="278084" y="489527"/>
          <a:ext cx="11452097" cy="626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32378" imgH="4866446" progId="Word.Document.12">
                  <p:embed/>
                </p:oleObj>
              </mc:Choice>
              <mc:Fallback>
                <p:oleObj name="Document" r:id="rId2" imgW="9632378" imgH="4866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084" y="489527"/>
                        <a:ext cx="11452097" cy="626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37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14613-4AB8-5F45-9069-BB0DAF352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5" t="20337" r="3864" b="7206"/>
          <a:stretch/>
        </p:blipFill>
        <p:spPr>
          <a:xfrm>
            <a:off x="157019" y="229334"/>
            <a:ext cx="11961090" cy="63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79C672B-5EDD-0A3B-1A34-0AC4D1952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27045"/>
              </p:ext>
            </p:extLst>
          </p:nvPr>
        </p:nvGraphicFramePr>
        <p:xfrm>
          <a:off x="73892" y="83127"/>
          <a:ext cx="12025744" cy="658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32378" imgH="6478898" progId="Word.Document.12">
                  <p:embed/>
                </p:oleObj>
              </mc:Choice>
              <mc:Fallback>
                <p:oleObj name="Document" r:id="rId2" imgW="9632378" imgH="6478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92" y="83127"/>
                        <a:ext cx="12025744" cy="658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1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D9BB1-3375-A3A7-AF0B-74A8AB6A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8D8238-A5FF-D5BA-B170-8756B71DB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20" t="30833" r="10595" b="6521"/>
          <a:stretch/>
        </p:blipFill>
        <p:spPr>
          <a:xfrm rot="10800000">
            <a:off x="-4" y="0"/>
            <a:ext cx="1090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7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E1329-5129-6C81-17A3-1BD7869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58EEE-B1D3-3E8B-CD41-EEA53604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6A466-A40A-D669-9B5B-7A4D48527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4" t="34310" r="7652" b="13703"/>
          <a:stretch/>
        </p:blipFill>
        <p:spPr>
          <a:xfrm>
            <a:off x="838200" y="599046"/>
            <a:ext cx="10928927" cy="54507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83800E-E135-BA8C-BB1A-0D99016C6D0A}"/>
              </a:ext>
            </a:extLst>
          </p:cNvPr>
          <p:cNvSpPr/>
          <p:nvPr/>
        </p:nvSpPr>
        <p:spPr>
          <a:xfrm>
            <a:off x="1357745" y="6176962"/>
            <a:ext cx="8460510" cy="519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Напоминаю: оценки 5,3,1,0</a:t>
            </a:r>
          </a:p>
        </p:txBody>
      </p:sp>
    </p:spTree>
    <p:extLst>
      <p:ext uri="{BB962C8B-B14F-4D97-AF65-F5344CB8AC3E}">
        <p14:creationId xmlns:p14="http://schemas.microsoft.com/office/powerpoint/2010/main" val="392903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35F2FDE-B1FC-8D09-CADC-91C64D4D2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410538"/>
              </p:ext>
            </p:extLst>
          </p:nvPr>
        </p:nvGraphicFramePr>
        <p:xfrm>
          <a:off x="166255" y="1"/>
          <a:ext cx="11951854" cy="674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32378" imgH="5414823" progId="Word.Document.12">
                  <p:embed/>
                </p:oleObj>
              </mc:Choice>
              <mc:Fallback>
                <p:oleObj name="Document" r:id="rId2" imgW="9632378" imgH="5414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255" y="1"/>
                        <a:ext cx="11951854" cy="6742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467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438</Words>
  <Application>Microsoft Office PowerPoint</Application>
  <PresentationFormat>Широкоэкранный</PresentationFormat>
  <Paragraphs>31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Документ Microsoft Word</vt:lpstr>
      <vt:lpstr>   ИМЦ Московского района Санкт-Петербурга  </vt:lpstr>
      <vt:lpstr>                                                              с.203-                                                                   210</vt:lpstr>
      <vt:lpstr>https://imc-mosk.ru/levoe-menyu/kadrovoe/attestacziya/novosti/novyie-ekspertnyie-formyi-dlya-attestaczii.html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Особенности проведения аттестации в 2024-25 году.</vt:lpstr>
      <vt:lpstr>Презентация PowerPoint</vt:lpstr>
      <vt:lpstr>  Форма подачи документов:    сайт Госуслуг СПб</vt:lpstr>
      <vt:lpstr>Обращаем ваше внимание на возможность предоставления всех документов, входящих в индивидуальную папку, в электронном виде посредством Портала «Государственные и муниципальные услуги в Санкт-Петербурге» www.gu.spb.ru Количество прикрепляемых листов НЕ ОГРАНИЧЕНО!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Успешной аттестации!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аттестации</dc:title>
  <dc:creator>Чуева ЕВ</dc:creator>
  <cp:lastModifiedBy>Пользователь</cp:lastModifiedBy>
  <cp:revision>108</cp:revision>
  <dcterms:created xsi:type="dcterms:W3CDTF">2021-02-08T13:20:50Z</dcterms:created>
  <dcterms:modified xsi:type="dcterms:W3CDTF">2025-01-23T10:34:57Z</dcterms:modified>
</cp:coreProperties>
</file>